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26"/>
  </p:notesMasterIdLst>
  <p:sldIdLst>
    <p:sldId id="261" r:id="rId2"/>
    <p:sldId id="300" r:id="rId3"/>
    <p:sldId id="301" r:id="rId4"/>
    <p:sldId id="259" r:id="rId5"/>
    <p:sldId id="302" r:id="rId6"/>
    <p:sldId id="286" r:id="rId7"/>
    <p:sldId id="287" r:id="rId8"/>
    <p:sldId id="303" r:id="rId9"/>
    <p:sldId id="304" r:id="rId10"/>
    <p:sldId id="269" r:id="rId11"/>
    <p:sldId id="311" r:id="rId12"/>
    <p:sldId id="309" r:id="rId13"/>
    <p:sldId id="310" r:id="rId14"/>
    <p:sldId id="312" r:id="rId15"/>
    <p:sldId id="305" r:id="rId16"/>
    <p:sldId id="289" r:id="rId17"/>
    <p:sldId id="306" r:id="rId18"/>
    <p:sldId id="313" r:id="rId19"/>
    <p:sldId id="299" r:id="rId20"/>
    <p:sldId id="260" r:id="rId21"/>
    <p:sldId id="308" r:id="rId22"/>
    <p:sldId id="307" r:id="rId23"/>
    <p:sldId id="271" r:id="rId24"/>
    <p:sldId id="272" r:id="rId25"/>
  </p:sldIdLst>
  <p:sldSz cx="13439775" cy="755967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050"/>
    <a:srgbClr val="969FA6"/>
    <a:srgbClr val="E6E6E6"/>
    <a:srgbClr val="97A0A7"/>
    <a:srgbClr val="FFFFFF"/>
    <a:srgbClr val="A1A8AC"/>
    <a:srgbClr val="30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941" autoAdjust="0"/>
  </p:normalViewPr>
  <p:slideViewPr>
    <p:cSldViewPr snapToGrid="0">
      <p:cViewPr varScale="1">
        <p:scale>
          <a:sx n="82" d="100"/>
          <a:sy n="82" d="100"/>
        </p:scale>
        <p:origin x="1392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24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68C52-3E21-4639-B15E-2E2167BB2C88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32426-7B2D-4AA2-8FC5-0EBD75497C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4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서울 여행 계획을 세울 수 있는 서비스를 개발한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ko-KR" altLang="en-US" dirty="0" err="1"/>
              <a:t>아이서울트립팀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</a:t>
            </a:r>
            <a:r>
              <a:rPr lang="ko-KR" altLang="en-US" dirty="0" err="1"/>
              <a:t>맏게된</a:t>
            </a:r>
            <a:r>
              <a:rPr lang="ko-KR" altLang="en-US" dirty="0"/>
              <a:t> 조원 최동욱입니다</a:t>
            </a:r>
            <a:r>
              <a:rPr lang="en-US" altLang="ko-KR" dirty="0"/>
              <a:t>. </a:t>
            </a:r>
            <a:r>
              <a:rPr lang="ko-KR" altLang="en-US" dirty="0"/>
              <a:t>그럼</a:t>
            </a:r>
            <a:r>
              <a:rPr lang="en-US" altLang="ko-KR" dirty="0"/>
              <a:t> </a:t>
            </a:r>
            <a:r>
              <a:rPr lang="ko-KR" altLang="en-US" dirty="0"/>
              <a:t>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12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</a:t>
            </a:r>
            <a:r>
              <a:rPr lang="ko-KR" altLang="en-US" dirty="0" err="1"/>
              <a:t>수행절차입니다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먼저 사용자가 본인의 여행 계획을 세우기 위해 웹에 접속하여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본인의 여행계획이 담긴 정보를 생성합니다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생성된 정보는 데이터베이스로 이동을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여기서 추가적인 정보제공을 위해 </a:t>
            </a:r>
            <a:r>
              <a:rPr lang="ko-KR" altLang="en-US" dirty="0" err="1"/>
              <a:t>웹크롤링을</a:t>
            </a:r>
            <a:r>
              <a:rPr lang="ko-KR" altLang="en-US" dirty="0"/>
              <a:t> 통해 정보를 수집합니다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웹크롤링으로</a:t>
            </a:r>
            <a:r>
              <a:rPr lang="ko-KR" altLang="en-US" dirty="0"/>
              <a:t> 수집된 정보를 데이터베이스로 이동시켜줍니다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이렇게 모아진 정보를 </a:t>
            </a:r>
            <a:r>
              <a:rPr lang="ko-KR" altLang="en-US" dirty="0" err="1"/>
              <a:t>머신러닝을</a:t>
            </a:r>
            <a:r>
              <a:rPr lang="ko-KR" altLang="en-US" dirty="0"/>
              <a:t> 돌리기 위하여 이동시켜줍니다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해당 정보들은 </a:t>
            </a:r>
            <a:r>
              <a:rPr lang="ko-KR" altLang="en-US" dirty="0" err="1"/>
              <a:t>머신러닝을</a:t>
            </a:r>
            <a:r>
              <a:rPr lang="ko-KR" altLang="en-US" dirty="0"/>
              <a:t> 실행하여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사용자가 필요로 하는 정보로 정제합니다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해당결과는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데이터베이스를 통하여 웹으로 </a:t>
            </a:r>
            <a:r>
              <a:rPr lang="ko-KR" altLang="en-US" dirty="0" err="1"/>
              <a:t>보여지게되고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사용자들에게 정보 제공이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08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프로젝트 구조는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장고와 </a:t>
            </a:r>
            <a:r>
              <a:rPr lang="en-US" altLang="ko-KR" dirty="0"/>
              <a:t>html </a:t>
            </a:r>
            <a:r>
              <a:rPr lang="ko-KR" altLang="en-US" dirty="0" err="1"/>
              <a:t>자바스크립트등을</a:t>
            </a:r>
            <a:r>
              <a:rPr lang="ko-KR" altLang="en-US" dirty="0"/>
              <a:t> 통해 </a:t>
            </a:r>
            <a:r>
              <a:rPr lang="ko-KR" altLang="en-US" dirty="0" err="1"/>
              <a:t>머신러닝에</a:t>
            </a:r>
            <a:r>
              <a:rPr lang="ko-KR" altLang="en-US" dirty="0"/>
              <a:t> 사용될 자료를 수집하여 분석 후 텍스트와 데이터베이스형태로 보관합니다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이후 리눅스에서 전처리를 통하여 해당 자료들을 </a:t>
            </a:r>
            <a:r>
              <a:rPr lang="en-US" altLang="ko-KR" dirty="0"/>
              <a:t>CSV,</a:t>
            </a:r>
            <a:r>
              <a:rPr lang="ko-KR" altLang="en-US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 등의 형태로 만들어줍니다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flume</a:t>
            </a:r>
            <a:r>
              <a:rPr lang="ko-KR" altLang="en-US" dirty="0"/>
              <a:t>을 이용하여 </a:t>
            </a:r>
            <a:r>
              <a:rPr lang="ko-KR" altLang="en-US" dirty="0" err="1"/>
              <a:t>하둡에</a:t>
            </a:r>
            <a:r>
              <a:rPr lang="ko-KR" altLang="en-US" dirty="0"/>
              <a:t> 적재해줍니다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이렇게 적재된 자료를 </a:t>
            </a:r>
            <a:r>
              <a:rPr lang="ko-KR" altLang="en-US" dirty="0" err="1"/>
              <a:t>파이스파크를</a:t>
            </a:r>
            <a:r>
              <a:rPr lang="ko-KR" altLang="en-US" dirty="0"/>
              <a:t> 이용하여 분석해줍니다</a:t>
            </a:r>
            <a:r>
              <a:rPr lang="en-US" altLang="ko-KR" dirty="0"/>
              <a:t>. </a:t>
            </a:r>
            <a:r>
              <a:rPr lang="ko-KR" altLang="en-US" dirty="0"/>
              <a:t>저희는 여기서 분석을 할 때 인구밀집도와 관련하여 </a:t>
            </a:r>
            <a:endParaRPr lang="en-US" altLang="ko-KR" dirty="0"/>
          </a:p>
          <a:p>
            <a:r>
              <a:rPr lang="ko-KR" altLang="en-US" dirty="0"/>
              <a:t>선택한 지역의 요일 및 시간대별 인구밀집도 </a:t>
            </a:r>
            <a:r>
              <a:rPr lang="ko-KR" altLang="en-US" dirty="0" err="1"/>
              <a:t>예측값을</a:t>
            </a:r>
            <a:r>
              <a:rPr lang="ko-KR" altLang="en-US" dirty="0"/>
              <a:t> 얻어내기 위하여 </a:t>
            </a:r>
            <a:r>
              <a:rPr lang="ko-KR" altLang="en-US" dirty="0" err="1"/>
              <a:t>머신러닝의</a:t>
            </a:r>
            <a:r>
              <a:rPr lang="ko-KR" altLang="en-US" dirty="0"/>
              <a:t> </a:t>
            </a:r>
            <a:r>
              <a:rPr lang="ko-KR" altLang="en-US" dirty="0" err="1"/>
              <a:t>릿지</a:t>
            </a:r>
            <a:r>
              <a:rPr lang="ko-KR" altLang="en-US" dirty="0"/>
              <a:t> 회귀를 이용하여 분석을 실행하였습니다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릿지</a:t>
            </a:r>
            <a:r>
              <a:rPr lang="ko-KR" altLang="en-US" dirty="0"/>
              <a:t> 회귀와 관련된 사항은 다음 페이지에서 추가적인 설명을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이렇게 분석하여 얻어진 </a:t>
            </a:r>
            <a:r>
              <a:rPr lang="ko-KR" altLang="en-US" dirty="0" err="1"/>
              <a:t>예측값은</a:t>
            </a:r>
            <a:r>
              <a:rPr lang="ko-KR" altLang="en-US" dirty="0"/>
              <a:t> </a:t>
            </a:r>
            <a:r>
              <a:rPr lang="ko-KR" altLang="en-US" dirty="0" err="1"/>
              <a:t>스쿱을</a:t>
            </a:r>
            <a:r>
              <a:rPr lang="ko-KR" altLang="en-US" dirty="0"/>
              <a:t> 이용하여 </a:t>
            </a:r>
            <a:r>
              <a:rPr lang="en-US" altLang="ko-KR" dirty="0"/>
              <a:t>DB</a:t>
            </a:r>
            <a:r>
              <a:rPr lang="ko-KR" altLang="en-US" dirty="0"/>
              <a:t>에 담기게 되고</a:t>
            </a:r>
            <a:r>
              <a:rPr lang="en-US" altLang="ko-KR" dirty="0"/>
              <a:t>,</a:t>
            </a:r>
            <a:r>
              <a:rPr lang="ko-KR" altLang="en-US" dirty="0"/>
              <a:t> 저희는 사용자들에게 분석된 정보를 제공하게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릿지회귀에</a:t>
            </a:r>
            <a:r>
              <a:rPr lang="ko-KR" altLang="en-US" dirty="0"/>
              <a:t> 대해 </a:t>
            </a:r>
            <a:r>
              <a:rPr lang="ko-KR" altLang="en-US" dirty="0" err="1"/>
              <a:t>설명드리기</a:t>
            </a:r>
            <a:r>
              <a:rPr lang="ko-KR" altLang="en-US" dirty="0"/>
              <a:t> 전에 먼저 정규화에 대해 간단하게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정규화란</a:t>
            </a:r>
            <a:r>
              <a:rPr lang="ko-KR" altLang="en-US" dirty="0"/>
              <a:t> 가중치를 </a:t>
            </a:r>
            <a:r>
              <a:rPr lang="ko-KR" altLang="en-US" dirty="0" err="1"/>
              <a:t>조정할때</a:t>
            </a:r>
            <a:r>
              <a:rPr lang="en-US" altLang="ko-KR" dirty="0"/>
              <a:t>, </a:t>
            </a:r>
            <a:r>
              <a:rPr lang="ko-KR" altLang="en-US" dirty="0"/>
              <a:t>추가적인 규제를 주는 것을 의미하며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선형모델의 경우 선의 모형의 특성을 조절해 줄 수 없어 특성을 조절할 수 있는 파라미터를 추가해 과적합을 방지할 수 있는데</a:t>
            </a:r>
            <a:endParaRPr lang="en-US" altLang="ko-KR" dirty="0"/>
          </a:p>
          <a:p>
            <a:r>
              <a:rPr lang="ko-KR" altLang="en-US" dirty="0"/>
              <a:t>오른쪽 그래프에서 </a:t>
            </a:r>
            <a:r>
              <a:rPr lang="ko-KR" altLang="en-US" dirty="0" err="1"/>
              <a:t>보시는것과</a:t>
            </a:r>
            <a:r>
              <a:rPr lang="ko-KR" altLang="en-US" dirty="0"/>
              <a:t> 같이 과적합이 된 그래프를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다음과 같이 규제를 주어 과적합을 방지할 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많이 사용되는 정규화 방법은 손실함수에 규제를 할 수 있는 정규화 항을 추가하는 것이며</a:t>
            </a:r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ko-KR" altLang="en-US" dirty="0" err="1"/>
              <a:t>릿지</a:t>
            </a:r>
            <a:r>
              <a:rPr lang="en-US" altLang="ko-KR" dirty="0"/>
              <a:t>, </a:t>
            </a:r>
            <a:r>
              <a:rPr lang="ko-KR" altLang="en-US" dirty="0" err="1"/>
              <a:t>라쏘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엘라스틱넷</a:t>
            </a:r>
            <a:r>
              <a:rPr lang="ko-KR" altLang="en-US" dirty="0"/>
              <a:t> 기법이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9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</a:t>
            </a:r>
            <a:r>
              <a:rPr lang="ko-KR" altLang="en-US" dirty="0" err="1"/>
              <a:t>기법중</a:t>
            </a:r>
            <a:r>
              <a:rPr lang="ko-KR" altLang="en-US" dirty="0"/>
              <a:t> 저희는 </a:t>
            </a:r>
            <a:r>
              <a:rPr lang="ko-KR" altLang="en-US" dirty="0" err="1"/>
              <a:t>릿지</a:t>
            </a:r>
            <a:r>
              <a:rPr lang="ko-KR" altLang="en-US" dirty="0"/>
              <a:t> 회귀를 사용하였으며 </a:t>
            </a:r>
          </a:p>
          <a:p>
            <a:endParaRPr lang="en-US" altLang="ko-KR" dirty="0"/>
          </a:p>
          <a:p>
            <a:r>
              <a:rPr lang="ko-KR" altLang="en-US" dirty="0" err="1"/>
              <a:t>릿지회귀는</a:t>
            </a:r>
            <a:r>
              <a:rPr lang="ko-KR" altLang="en-US" dirty="0"/>
              <a:t> 기존 선형회귀에서 </a:t>
            </a:r>
            <a:r>
              <a:rPr lang="en-US" altLang="ko-KR" dirty="0"/>
              <a:t>L2</a:t>
            </a:r>
            <a:r>
              <a:rPr lang="ko-KR" altLang="en-US" dirty="0"/>
              <a:t>값을 사용하여 가중치에 규제를 가하는 기법으로</a:t>
            </a:r>
          </a:p>
          <a:p>
            <a:endParaRPr lang="en-US" altLang="ko-KR" dirty="0"/>
          </a:p>
          <a:p>
            <a:r>
              <a:rPr lang="ko-KR" altLang="en-US" dirty="0" err="1"/>
              <a:t>릿지회귀를</a:t>
            </a:r>
            <a:r>
              <a:rPr lang="ko-KR" altLang="en-US" dirty="0"/>
              <a:t> 사용하게 되면 과적합을 방지할 수가 있어 </a:t>
            </a:r>
            <a:r>
              <a:rPr lang="ko-KR" altLang="en-US" dirty="0" err="1"/>
              <a:t>머신러닝에</a:t>
            </a:r>
            <a:r>
              <a:rPr lang="ko-KR" altLang="en-US" dirty="0"/>
              <a:t> 해당 모델을 적용하였습니다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26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저희 페이지에 어떻게 적용이 되었는지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먼저 서울시에서 제공되는 다음과 같은 인구 밀집지역 </a:t>
            </a:r>
            <a:r>
              <a:rPr lang="en-US" altLang="ko-KR" dirty="0"/>
              <a:t>50</a:t>
            </a:r>
            <a:r>
              <a:rPr lang="ko-KR" altLang="en-US" dirty="0"/>
              <a:t>곳의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요일별</a:t>
            </a:r>
            <a:r>
              <a:rPr lang="ko-KR" altLang="en-US" dirty="0"/>
              <a:t> 인구수 데이터를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log</a:t>
            </a:r>
            <a:r>
              <a:rPr lang="ko-KR" altLang="en-US" dirty="0"/>
              <a:t>에 담아 </a:t>
            </a:r>
            <a:r>
              <a:rPr lang="ko-KR" altLang="en-US" dirty="0" err="1"/>
              <a:t>누적시켜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저장해줍니다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이렇게 누적된 데이터를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리눅스 </a:t>
            </a:r>
            <a:r>
              <a:rPr lang="ko-KR" altLang="en-US" dirty="0" err="1"/>
              <a:t>풀럼을</a:t>
            </a:r>
            <a:r>
              <a:rPr lang="ko-KR" altLang="en-US" dirty="0"/>
              <a:t> 이용하여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하둡에</a:t>
            </a:r>
            <a:r>
              <a:rPr lang="ko-KR" altLang="en-US" dirty="0"/>
              <a:t> 저장시켜줍니다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하둡에</a:t>
            </a:r>
            <a:r>
              <a:rPr lang="ko-KR" altLang="en-US" dirty="0"/>
              <a:t> 저장된 데이터들을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전처리해주고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해당데이터를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릿지회귀모델을</a:t>
            </a:r>
            <a:r>
              <a:rPr lang="ko-KR" altLang="en-US" dirty="0"/>
              <a:t> 사용하여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장소</a:t>
            </a:r>
            <a:r>
              <a:rPr lang="en-US" altLang="ko-KR" dirty="0"/>
              <a:t>/</a:t>
            </a:r>
            <a:r>
              <a:rPr lang="ko-KR" altLang="en-US" dirty="0"/>
              <a:t>요일</a:t>
            </a:r>
            <a:r>
              <a:rPr lang="en-US" altLang="ko-KR" dirty="0"/>
              <a:t>/</a:t>
            </a:r>
            <a:r>
              <a:rPr lang="ko-KR" altLang="en-US" dirty="0"/>
              <a:t>시간 등의 특성 값을 이용해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해당하는 장소의 인구수 </a:t>
            </a:r>
            <a:r>
              <a:rPr lang="ko-KR" altLang="en-US" dirty="0" err="1"/>
              <a:t>예측값을</a:t>
            </a:r>
            <a:r>
              <a:rPr lang="ko-KR" altLang="en-US" dirty="0"/>
              <a:t> 추출해냅니다</a:t>
            </a:r>
            <a:r>
              <a:rPr lang="en-US" altLang="ko-KR" dirty="0"/>
              <a:t>. </a:t>
            </a:r>
            <a:r>
              <a:rPr lang="ko-KR" altLang="en-US" dirty="0"/>
              <a:t>이렇게 추출된 </a:t>
            </a:r>
            <a:r>
              <a:rPr lang="ko-KR" altLang="en-US" dirty="0" err="1"/>
              <a:t>예측값을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스쿱을</a:t>
            </a:r>
            <a:r>
              <a:rPr lang="ko-KR" altLang="en-US" dirty="0"/>
              <a:t> 이용하여 </a:t>
            </a:r>
            <a:r>
              <a:rPr lang="en-US" altLang="ko-KR" dirty="0"/>
              <a:t>DB</a:t>
            </a:r>
            <a:r>
              <a:rPr lang="ko-KR" altLang="en-US" dirty="0"/>
              <a:t>화 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향후 사용자는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화면에서 보시는 바와 같이 분석된 </a:t>
            </a:r>
            <a:r>
              <a:rPr lang="ko-KR" altLang="en-US" dirty="0" err="1"/>
              <a:t>예측값</a:t>
            </a:r>
            <a:r>
              <a:rPr lang="ko-KR" altLang="en-US" dirty="0"/>
              <a:t> 정보를 제공받을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627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프로젝트 수행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2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시연을 통하여 저희 페이지를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008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자체평가 의견입니다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86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자체적인 프로젝트 평가 의견으로는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 </a:t>
            </a:r>
            <a:r>
              <a:rPr lang="ko-KR" altLang="en-US" dirty="0" err="1"/>
              <a:t>파이썬으로</a:t>
            </a:r>
            <a:r>
              <a:rPr lang="ko-KR" altLang="en-US" dirty="0"/>
              <a:t> 진행한 프로젝트라 부족한 부분이 많았으나 팀원들과 함께 고민하여 해결하다 보니 마무리 할 수 있었으며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페이지를 만듦에 있어 관리자 페이지가 중요하다는 것을 강사님에게 배웠는데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장고에서는 기본적인 관리자 페이지가 만들어져 굉장히 편리한 기능이 있다는 것을 깨닫게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머신러닝을</a:t>
            </a:r>
            <a:r>
              <a:rPr lang="ko-KR" altLang="en-US" dirty="0"/>
              <a:t> 처음 활용해보면서 여러가지 모델들을 공부하며 </a:t>
            </a:r>
            <a:endParaRPr lang="en-US" altLang="ko-KR" dirty="0"/>
          </a:p>
          <a:p>
            <a:r>
              <a:rPr lang="ko-KR" altLang="en-US" dirty="0"/>
              <a:t>향후에 다른 프로젝트에는 다른 모델을 활용해 </a:t>
            </a:r>
            <a:r>
              <a:rPr lang="ko-KR" altLang="en-US" dirty="0" err="1"/>
              <a:t>머신러닝</a:t>
            </a:r>
            <a:r>
              <a:rPr lang="ko-KR" altLang="en-US" dirty="0"/>
              <a:t> 프로젝트를 진행해 보고 싶은 생각이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앞서 발표했듯이 조원 모두가 여러가지 분야에 걸쳐 함께 </a:t>
            </a:r>
            <a:r>
              <a:rPr lang="ko-KR" altLang="en-US" dirty="0" err="1"/>
              <a:t>진행하다보니</a:t>
            </a:r>
            <a:r>
              <a:rPr lang="ko-KR" altLang="en-US" dirty="0"/>
              <a:t> 전체적인 프로젝트의 흐름을 이해할 수 있어서 좋았습니다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214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ko-KR" altLang="en-US" dirty="0" err="1"/>
              <a:t>여기까지이며</a:t>
            </a:r>
            <a:r>
              <a:rPr lang="en-US" altLang="ko-KR" dirty="0"/>
              <a:t>,</a:t>
            </a:r>
            <a:r>
              <a:rPr lang="ko-KR" altLang="en-US" dirty="0"/>
              <a:t> 저희 프로젝트에 대해 궁금하신 부분이 있으시면 질문 부탁드리겠습니다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2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발표 순서는 다음과 같이 진행될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73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마치겠으며</a:t>
            </a:r>
            <a:r>
              <a:rPr lang="en-US" altLang="ko-KR" dirty="0"/>
              <a:t>, </a:t>
            </a:r>
            <a:r>
              <a:rPr lang="ko-KR" altLang="en-US" dirty="0"/>
              <a:t>저희의 발표를 </a:t>
            </a:r>
            <a:r>
              <a:rPr lang="ko-KR" altLang="en-US" dirty="0" err="1"/>
              <a:t>경청해주셔서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1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6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20000"/>
              </a:lnSpc>
            </a:pP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저희 조는 코로나가 잠잠해지며 여행객들이 점점 늘어나는 가운데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여행 플랜을 세우는 사이트에는 없는 새로운 정보를 제공하고 싶었습니다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작년 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이태원 참사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사건들로 인해 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 밀집도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관심이 높아짐에 따라 해당 정보를 제공할 수 있게 하려 하였습니다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이에 따라 서울시 주요지역 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곳의 예상되는 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인구밀집도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그에 따른 추가적인 정보를 제공하여 보다 쾌적한 여행 계획을 세우고 계획을 공유할 수 있는 사이트를 설계하였습니다</a:t>
            </a:r>
            <a:r>
              <a:rPr lang="en-US" altLang="ko-KR" sz="1200" b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>
              <a:lnSpc>
                <a:spcPct val="120000"/>
              </a:lnSpc>
            </a:pPr>
            <a:endParaRPr lang="en-US" altLang="ko-KR" sz="1200" b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구성과 역할입니다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0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일정은 앞에 보시는 화면과 같이 </a:t>
            </a:r>
            <a:r>
              <a:rPr lang="en-US" altLang="ko-KR" dirty="0"/>
              <a:t>‘</a:t>
            </a:r>
            <a:r>
              <a:rPr lang="ko-KR" altLang="en-US" dirty="0"/>
              <a:t>프로젝트 준비</a:t>
            </a:r>
            <a:r>
              <a:rPr lang="en-US" altLang="ko-KR" dirty="0"/>
              <a:t>’</a:t>
            </a:r>
            <a:r>
              <a:rPr lang="ko-KR" altLang="en-US" dirty="0"/>
              <a:t>부터 </a:t>
            </a:r>
            <a:r>
              <a:rPr lang="en-US" altLang="ko-KR" dirty="0"/>
              <a:t>‘</a:t>
            </a:r>
            <a:r>
              <a:rPr lang="ko-KR" altLang="en-US" dirty="0"/>
              <a:t>테스트</a:t>
            </a:r>
            <a:r>
              <a:rPr lang="en-US" altLang="ko-KR" dirty="0"/>
              <a:t>/</a:t>
            </a:r>
            <a:r>
              <a:rPr lang="ko-KR" altLang="en-US" dirty="0"/>
              <a:t>발표준비</a:t>
            </a:r>
            <a:r>
              <a:rPr lang="en-US" altLang="ko-KR" dirty="0"/>
              <a:t>’</a:t>
            </a:r>
            <a:r>
              <a:rPr lang="ko-KR" altLang="en-US" dirty="0"/>
              <a:t> 순으로 진행되었습니다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5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조는 역할분담을 화면에서 보시는 바와 같이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 계획된 역할 이외에 탄력적으로 프로젝트를 함께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8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수행절차 및 방법입니다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7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머신러닝을</a:t>
            </a:r>
            <a:r>
              <a:rPr lang="ko-KR" altLang="en-US" dirty="0"/>
              <a:t> 이용하려다 보니 파이썬 장고를 기반으로 프로젝트를 작성하였고 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 err="1"/>
              <a:t>mysql</a:t>
            </a:r>
            <a:r>
              <a:rPr lang="en-US" altLang="ko-KR" dirty="0"/>
              <a:t>(</a:t>
            </a:r>
            <a:r>
              <a:rPr lang="ko-KR" altLang="en-US" dirty="0" err="1"/>
              <a:t>마이에스큐엘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sqlite</a:t>
            </a:r>
            <a:r>
              <a:rPr lang="en-US" altLang="ko-KR" dirty="0"/>
              <a:t>(</a:t>
            </a:r>
            <a:r>
              <a:rPr lang="ko-KR" altLang="en-US" dirty="0" err="1"/>
              <a:t>에스큐엘라이트</a:t>
            </a:r>
            <a:r>
              <a:rPr lang="en-US" altLang="ko-KR" dirty="0"/>
              <a:t>)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만들어진 웹 프로젝트를 </a:t>
            </a:r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에 올려 관리하게 하였고</a:t>
            </a:r>
            <a:r>
              <a:rPr lang="en-US" altLang="ko-KR" dirty="0"/>
              <a:t>, DB</a:t>
            </a:r>
            <a:r>
              <a:rPr lang="ko-KR" altLang="en-US" dirty="0"/>
              <a:t>의 경우에는 </a:t>
            </a:r>
            <a:r>
              <a:rPr lang="en-US" altLang="ko-KR" dirty="0"/>
              <a:t>AWS RDS</a:t>
            </a:r>
            <a:r>
              <a:rPr lang="ko-KR" altLang="en-US" dirty="0"/>
              <a:t>에 올려 관리하도록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외에 오른쪽 화면에서 보시는 바와 같이 여러가지 도구들을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2426-7B2D-4AA2-8FC5-0EBD75497C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1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2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7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1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4B9D69-803A-4733-9CAB-1DD042E43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3"/>
            <a:ext cx="13434619" cy="7559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CE3A3D-581F-49D8-98A7-F32319E08C40}"/>
              </a:ext>
            </a:extLst>
          </p:cNvPr>
          <p:cNvSpPr/>
          <p:nvPr userDrawn="1"/>
        </p:nvSpPr>
        <p:spPr>
          <a:xfrm>
            <a:off x="2618113" y="3321050"/>
            <a:ext cx="2434525" cy="1111250"/>
          </a:xfrm>
          <a:prstGeom prst="rect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3019B3-E3AB-4CBB-A882-F74C227E4BCC}"/>
              </a:ext>
            </a:extLst>
          </p:cNvPr>
          <p:cNvSpPr/>
          <p:nvPr userDrawn="1"/>
        </p:nvSpPr>
        <p:spPr>
          <a:xfrm>
            <a:off x="4086809" y="3321050"/>
            <a:ext cx="4206540" cy="1022350"/>
          </a:xfrm>
          <a:prstGeom prst="rect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FA3D72-F4D0-4E43-884A-9C9ADC809D43}"/>
              </a:ext>
            </a:extLst>
          </p:cNvPr>
          <p:cNvSpPr/>
          <p:nvPr userDrawn="1"/>
        </p:nvSpPr>
        <p:spPr>
          <a:xfrm>
            <a:off x="5978554" y="3308350"/>
            <a:ext cx="4206540" cy="1022350"/>
          </a:xfrm>
          <a:prstGeom prst="rect">
            <a:avLst/>
          </a:prstGeom>
          <a:solidFill>
            <a:srgbClr val="30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79279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C51FE5-F6ED-4420-99CF-F2C5D7EAB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"/>
            <a:ext cx="13439775" cy="7559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92EC6F-847E-47F9-AF0A-3C50AC6EA0E4}"/>
              </a:ext>
            </a:extLst>
          </p:cNvPr>
          <p:cNvSpPr/>
          <p:nvPr userDrawn="1"/>
        </p:nvSpPr>
        <p:spPr>
          <a:xfrm>
            <a:off x="941884" y="554834"/>
            <a:ext cx="4549768" cy="5754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E7E283-942C-43E0-B18B-F03C749F37B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19921" y="643120"/>
            <a:ext cx="5422959" cy="553998"/>
          </a:xfrm>
        </p:spPr>
        <p:txBody>
          <a:bodyPr wrap="none" lIns="0" tIns="0" rIns="0" bIns="0">
            <a:spAutoFit/>
          </a:bodyPr>
          <a:lstStyle>
            <a:lvl1pPr marL="0" algn="l" defTabSz="457174" rtl="0" eaLnBrk="1" latinLnBrk="0" hangingPunct="1"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60099-FBE4-4B93-B469-2001EDA129A6}"/>
              </a:ext>
            </a:extLst>
          </p:cNvPr>
          <p:cNvSpPr/>
          <p:nvPr userDrawn="1"/>
        </p:nvSpPr>
        <p:spPr>
          <a:xfrm>
            <a:off x="2" y="1490983"/>
            <a:ext cx="13439775" cy="531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20E790-6086-4659-87F8-E29FFD536471}"/>
              </a:ext>
            </a:extLst>
          </p:cNvPr>
          <p:cNvSpPr/>
          <p:nvPr userDrawn="1"/>
        </p:nvSpPr>
        <p:spPr>
          <a:xfrm>
            <a:off x="6498385" y="7084222"/>
            <a:ext cx="437017" cy="207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8822D2-1A57-50AD-3B21-F434165DA0F5}"/>
              </a:ext>
            </a:extLst>
          </p:cNvPr>
          <p:cNvSpPr/>
          <p:nvPr userDrawn="1"/>
        </p:nvSpPr>
        <p:spPr>
          <a:xfrm>
            <a:off x="0" y="6657975"/>
            <a:ext cx="13439773" cy="819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10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37004C0-883D-4695-99E1-0280529C3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76"/>
            <a:ext cx="13439775" cy="75595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8C89B13-277A-4CB6-9D5A-F4DDD5888583}"/>
              </a:ext>
            </a:extLst>
          </p:cNvPr>
          <p:cNvSpPr/>
          <p:nvPr userDrawn="1"/>
        </p:nvSpPr>
        <p:spPr>
          <a:xfrm>
            <a:off x="5947767" y="1045029"/>
            <a:ext cx="5072022" cy="2670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53345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EB9F7F-8B34-465F-8094-02452C740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"/>
            <a:ext cx="13439774" cy="75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9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1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1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90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8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2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6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42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52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6A53-B14F-4F84-8CFF-282CDD96CC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64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85" r:id="rId14"/>
    <p:sldLayoutId id="2147483686" r:id="rId15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9.png"/><Relationship Id="rId26" Type="http://schemas.openxmlformats.org/officeDocument/2006/relationships/image" Target="../media/image28.png"/><Relationship Id="rId3" Type="http://schemas.openxmlformats.org/officeDocument/2006/relationships/image" Target="../media/image44.png"/><Relationship Id="rId21" Type="http://schemas.openxmlformats.org/officeDocument/2006/relationships/image" Target="../media/image3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27.png"/><Relationship Id="rId25" Type="http://schemas.openxmlformats.org/officeDocument/2006/relationships/image" Target="../media/image20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24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18.png"/><Relationship Id="rId32" Type="http://schemas.openxmlformats.org/officeDocument/2006/relationships/image" Target="../media/image57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23" Type="http://schemas.openxmlformats.org/officeDocument/2006/relationships/image" Target="../media/image54.png"/><Relationship Id="rId28" Type="http://schemas.openxmlformats.org/officeDocument/2006/relationships/image" Target="../media/image33.png"/><Relationship Id="rId10" Type="http://schemas.openxmlformats.org/officeDocument/2006/relationships/image" Target="../media/image51.png"/><Relationship Id="rId19" Type="http://schemas.openxmlformats.org/officeDocument/2006/relationships/image" Target="../media/image14.png"/><Relationship Id="rId31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Relationship Id="rId27" Type="http://schemas.openxmlformats.org/officeDocument/2006/relationships/image" Target="../media/image31.png"/><Relationship Id="rId30" Type="http://schemas.openxmlformats.org/officeDocument/2006/relationships/image" Target="../media/image55.png"/><Relationship Id="rId8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jpeg"/><Relationship Id="rId3" Type="http://schemas.openxmlformats.org/officeDocument/2006/relationships/image" Target="../media/image60.png"/><Relationship Id="rId7" Type="http://schemas.openxmlformats.org/officeDocument/2006/relationships/image" Target="../media/image52.png"/><Relationship Id="rId12" Type="http://schemas.openxmlformats.org/officeDocument/2006/relationships/image" Target="../media/image68.jpe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46.png"/><Relationship Id="rId10" Type="http://schemas.openxmlformats.org/officeDocument/2006/relationships/image" Target="../media/image44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fif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987003-2AD4-4A72-B05D-623050D37A04}"/>
              </a:ext>
            </a:extLst>
          </p:cNvPr>
          <p:cNvSpPr txBox="1"/>
          <p:nvPr/>
        </p:nvSpPr>
        <p:spPr>
          <a:xfrm>
            <a:off x="5918418" y="3267743"/>
            <a:ext cx="3508437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eoul. 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rip.</a:t>
            </a:r>
            <a:endParaRPr lang="ko-KR" altLang="en-US" sz="4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87A46-27A1-F2C5-6483-B4E727D0029A}"/>
              </a:ext>
            </a:extLst>
          </p:cNvPr>
          <p:cNvSpPr txBox="1"/>
          <p:nvPr/>
        </p:nvSpPr>
        <p:spPr>
          <a:xfrm>
            <a:off x="3060508" y="3162049"/>
            <a:ext cx="2330766" cy="135421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8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1.S.T</a:t>
            </a:r>
            <a:endParaRPr lang="ko-KR" altLang="en-US" sz="8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C0EFA-B248-49E3-57FD-28097F988806}"/>
              </a:ext>
            </a:extLst>
          </p:cNvPr>
          <p:cNvSpPr txBox="1"/>
          <p:nvPr/>
        </p:nvSpPr>
        <p:spPr>
          <a:xfrm>
            <a:off x="6464300" y="5791200"/>
            <a:ext cx="6616700" cy="1498600"/>
          </a:xfrm>
          <a:prstGeom prst="rect">
            <a:avLst/>
          </a:prstGeom>
          <a:solidFill>
            <a:schemeClr val="bg1"/>
          </a:solidFill>
          <a:ln w="38100">
            <a:solidFill>
              <a:srgbClr val="304050"/>
            </a:solidFill>
          </a:ln>
        </p:spPr>
        <p:txBody>
          <a:bodyPr wrap="square" tIns="90000" bIns="90000" rtlCol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클라우드 기반 빅데이터 서비스 개발자 양성과정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(7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회차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2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조 송영훈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안홍갑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이민우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최동욱</a:t>
            </a:r>
            <a:r>
              <a:rPr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</a:t>
            </a:r>
            <a:r>
              <a:rPr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최민지</a:t>
            </a:r>
            <a:endParaRPr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30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-3080399" y="2006231"/>
            <a:ext cx="2973593" cy="438610"/>
            <a:chOff x="566738" y="1601028"/>
            <a:chExt cx="1942792" cy="285750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54223" y="1636294"/>
              <a:ext cx="1755307" cy="24061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소제목을 입력하세요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C285BC4F-65D4-56BF-85D1-53A18FF64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7" t="37711" r="24427" b="40128"/>
          <a:stretch/>
        </p:blipFill>
        <p:spPr>
          <a:xfrm>
            <a:off x="9491999" y="2234596"/>
            <a:ext cx="1434333" cy="375254"/>
          </a:xfrm>
          <a:prstGeom prst="rect">
            <a:avLst/>
          </a:prstGeom>
        </p:spPr>
      </p:pic>
      <p:pic>
        <p:nvPicPr>
          <p:cNvPr id="9" name="그림 8" descr="음식, 후식이(가) 표시된 사진&#10;&#10;자동 생성된 설명">
            <a:extLst>
              <a:ext uri="{FF2B5EF4-FFF2-40B4-BE49-F238E27FC236}">
                <a16:creationId xmlns:a16="http://schemas.microsoft.com/office/drawing/2014/main" id="{6D716119-43D0-D935-DD71-EDE29D59B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865" y="1916661"/>
            <a:ext cx="770165" cy="770165"/>
          </a:xfrm>
          <a:prstGeom prst="rect">
            <a:avLst/>
          </a:prstGeom>
        </p:spPr>
      </p:pic>
      <p:pic>
        <p:nvPicPr>
          <p:cNvPr id="10" name="그림 9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17EB36A9-18CD-AAB2-791A-19582EFA8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4" b="27194"/>
          <a:stretch/>
        </p:blipFill>
        <p:spPr>
          <a:xfrm>
            <a:off x="9478868" y="2574821"/>
            <a:ext cx="1447972" cy="6477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AB21E8-4401-FC14-1A02-9F05FA278AAE}"/>
              </a:ext>
            </a:extLst>
          </p:cNvPr>
          <p:cNvSpPr/>
          <p:nvPr/>
        </p:nvSpPr>
        <p:spPr>
          <a:xfrm>
            <a:off x="9257200" y="1886617"/>
            <a:ext cx="3246985" cy="1331436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488E19-5C32-3537-540A-48325F62C083}"/>
              </a:ext>
            </a:extLst>
          </p:cNvPr>
          <p:cNvGrpSpPr/>
          <p:nvPr/>
        </p:nvGrpSpPr>
        <p:grpSpPr>
          <a:xfrm>
            <a:off x="9517828" y="1670939"/>
            <a:ext cx="1188688" cy="497245"/>
            <a:chOff x="971550" y="1570883"/>
            <a:chExt cx="2352675" cy="5481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522DF1-DA58-77B9-B78B-AFD1045EBA68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55DDC1-E9F5-9930-46BA-429DA29628DB}"/>
                </a:ext>
              </a:extLst>
            </p:cNvPr>
            <p:cNvSpPr txBox="1"/>
            <p:nvPr/>
          </p:nvSpPr>
          <p:spPr>
            <a:xfrm>
              <a:off x="995548" y="1570883"/>
              <a:ext cx="2311196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542" dirty="0"/>
                <a:t>Machine</a:t>
              </a:r>
              <a:r>
                <a:rPr lang="ko-KR" altLang="en-US" sz="1542" dirty="0"/>
                <a:t> </a:t>
              </a:r>
              <a:r>
                <a:rPr lang="en-US" altLang="ko-KR" sz="1542" dirty="0"/>
                <a:t>Learning</a:t>
              </a:r>
              <a:endParaRPr lang="ko-KR" altLang="en-US" sz="1542" dirty="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19E8C83-FB19-B998-09E9-9903163D74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26667" r="83783" b="57143"/>
          <a:stretch/>
        </p:blipFill>
        <p:spPr>
          <a:xfrm>
            <a:off x="-1363567" y="846755"/>
            <a:ext cx="830425" cy="11103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A47DB7-2EFC-C91B-4350-28825E56D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763" y="2489352"/>
            <a:ext cx="1312507" cy="9843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6CE3FC-9204-F2FB-ACB7-C03DDDE86D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0" r="83279" b="63945"/>
          <a:stretch/>
        </p:blipFill>
        <p:spPr>
          <a:xfrm>
            <a:off x="-1670664" y="3620572"/>
            <a:ext cx="1017408" cy="125459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793054-5515-B3F6-1536-B514142182E5}"/>
              </a:ext>
            </a:extLst>
          </p:cNvPr>
          <p:cNvSpPr/>
          <p:nvPr/>
        </p:nvSpPr>
        <p:spPr>
          <a:xfrm>
            <a:off x="1168633" y="3371850"/>
            <a:ext cx="7603727" cy="3803650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C0AB43-8DA5-CF8D-5071-1215A8540ED7}"/>
              </a:ext>
            </a:extLst>
          </p:cNvPr>
          <p:cNvGrpSpPr/>
          <p:nvPr/>
        </p:nvGrpSpPr>
        <p:grpSpPr>
          <a:xfrm>
            <a:off x="4033604" y="3088828"/>
            <a:ext cx="1595504" cy="686491"/>
            <a:chOff x="971550" y="1570883"/>
            <a:chExt cx="2352675" cy="5481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17C613-4C41-2061-AACD-0B5F2E4DDC23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15EB0F-67BA-BA26-4EC7-D332DD4B1A34}"/>
                </a:ext>
              </a:extLst>
            </p:cNvPr>
            <p:cNvSpPr txBox="1"/>
            <p:nvPr/>
          </p:nvSpPr>
          <p:spPr>
            <a:xfrm>
              <a:off x="999386" y="1570883"/>
              <a:ext cx="2304300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700" dirty="0"/>
                <a:t>  </a:t>
              </a:r>
              <a:endParaRPr lang="ko-KR" altLang="en-US" sz="17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135368-846A-D3B3-4C19-B402146F0C21}"/>
              </a:ext>
            </a:extLst>
          </p:cNvPr>
          <p:cNvGrpSpPr/>
          <p:nvPr/>
        </p:nvGrpSpPr>
        <p:grpSpPr>
          <a:xfrm>
            <a:off x="1194059" y="1988866"/>
            <a:ext cx="1447338" cy="1302264"/>
            <a:chOff x="657849" y="1006485"/>
            <a:chExt cx="1951129" cy="165611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A54895-9D52-B80B-F154-8C7019FF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49" y="1006485"/>
              <a:ext cx="1951129" cy="16561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D6A956-9868-B610-BC72-4663130254D3}"/>
                </a:ext>
              </a:extLst>
            </p:cNvPr>
            <p:cNvSpPr txBox="1"/>
            <p:nvPr/>
          </p:nvSpPr>
          <p:spPr>
            <a:xfrm>
              <a:off x="934343" y="1639680"/>
              <a:ext cx="1238672" cy="508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CLIENT</a:t>
              </a:r>
              <a:endParaRPr lang="ko-KR" altLang="en-US" sz="2000" b="1" dirty="0"/>
            </a:p>
          </p:txBody>
        </p:sp>
      </p:grpSp>
      <p:pic>
        <p:nvPicPr>
          <p:cNvPr id="25" name="그림 24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184BE3CC-7155-01A1-67A1-9576942E89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480" y="4875166"/>
            <a:ext cx="650250" cy="6502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143578-D789-F76F-9718-7B09925590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9350">
            <a:off x="2760264" y="2589662"/>
            <a:ext cx="1098797" cy="1311615"/>
          </a:xfrm>
          <a:prstGeom prst="rect">
            <a:avLst/>
          </a:prstGeom>
        </p:spPr>
      </p:pic>
      <p:pic>
        <p:nvPicPr>
          <p:cNvPr id="27" name="그림 26" descr="텍스트, 식탁용기구, 접시, 클립아트이(가) 표시된 사진&#10;&#10;자동 생성된 설명">
            <a:extLst>
              <a:ext uri="{FF2B5EF4-FFF2-40B4-BE49-F238E27FC236}">
                <a16:creationId xmlns:a16="http://schemas.microsoft.com/office/drawing/2014/main" id="{6E34B120-F7CB-FB51-856B-FC78A0AFE2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93" y="3133424"/>
            <a:ext cx="1109729" cy="664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15D553-AFDA-04A0-A52D-20D3E4D603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03" y="5793721"/>
            <a:ext cx="741198" cy="7411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9B9208-2D93-01A4-BBFB-458184CF35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67" y="5869205"/>
            <a:ext cx="465474" cy="657248"/>
          </a:xfrm>
          <a:prstGeom prst="rect">
            <a:avLst/>
          </a:prstGeom>
        </p:spPr>
      </p:pic>
      <p:pic>
        <p:nvPicPr>
          <p:cNvPr id="30" name="그림 29" descr="텍스트, 표지판, 액자이(가) 표시된 사진&#10;&#10;자동 생성된 설명">
            <a:extLst>
              <a:ext uri="{FF2B5EF4-FFF2-40B4-BE49-F238E27FC236}">
                <a16:creationId xmlns:a16="http://schemas.microsoft.com/office/drawing/2014/main" id="{AB020A36-B864-59A2-DB68-7A48206BEC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80" y="5809089"/>
            <a:ext cx="655613" cy="774346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D13C4A-A36A-6825-802D-83C9A284AA5B}"/>
              </a:ext>
            </a:extLst>
          </p:cNvPr>
          <p:cNvSpPr/>
          <p:nvPr/>
        </p:nvSpPr>
        <p:spPr>
          <a:xfrm>
            <a:off x="1976824" y="4859665"/>
            <a:ext cx="2797567" cy="184716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C1F2E8-A674-E8E2-96B2-4BE0528E7C02}"/>
              </a:ext>
            </a:extLst>
          </p:cNvPr>
          <p:cNvGrpSpPr/>
          <p:nvPr/>
        </p:nvGrpSpPr>
        <p:grpSpPr>
          <a:xfrm>
            <a:off x="2456528" y="4649432"/>
            <a:ext cx="1040806" cy="471487"/>
            <a:chOff x="1573807" y="3286125"/>
            <a:chExt cx="1040806" cy="47148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F81C8C-4E30-FFCB-0D0D-6CBA17AE4CDB}"/>
                </a:ext>
              </a:extLst>
            </p:cNvPr>
            <p:cNvSpPr/>
            <p:nvPr/>
          </p:nvSpPr>
          <p:spPr>
            <a:xfrm>
              <a:off x="1573807" y="3332524"/>
              <a:ext cx="1040806" cy="398154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46897C-C9EA-4EFE-169A-2E63C9DEDBCD}"/>
                </a:ext>
              </a:extLst>
            </p:cNvPr>
            <p:cNvSpPr txBox="1"/>
            <p:nvPr/>
          </p:nvSpPr>
          <p:spPr>
            <a:xfrm>
              <a:off x="1595516" y="3286125"/>
              <a:ext cx="1014333" cy="4714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542" dirty="0"/>
                <a:t>Frontend</a:t>
              </a:r>
              <a:endParaRPr lang="ko-KR" altLang="en-US" sz="1542" dirty="0"/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76D3FE3-B113-BEFE-0920-A86FB7064C13}"/>
              </a:ext>
            </a:extLst>
          </p:cNvPr>
          <p:cNvSpPr/>
          <p:nvPr/>
        </p:nvSpPr>
        <p:spPr>
          <a:xfrm>
            <a:off x="5329213" y="4814303"/>
            <a:ext cx="2760498" cy="184684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D04F39D-1126-1B1D-2DE9-E7EB824D6881}"/>
              </a:ext>
            </a:extLst>
          </p:cNvPr>
          <p:cNvGrpSpPr/>
          <p:nvPr/>
        </p:nvGrpSpPr>
        <p:grpSpPr>
          <a:xfrm>
            <a:off x="5808917" y="4566794"/>
            <a:ext cx="1040806" cy="471487"/>
            <a:chOff x="1573807" y="3286125"/>
            <a:chExt cx="1040806" cy="47148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82B40C6-2D12-6877-9D1C-384941877E65}"/>
                </a:ext>
              </a:extLst>
            </p:cNvPr>
            <p:cNvSpPr/>
            <p:nvPr/>
          </p:nvSpPr>
          <p:spPr>
            <a:xfrm>
              <a:off x="1573807" y="3332524"/>
              <a:ext cx="1040806" cy="39815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0022FE-8773-E5E8-13F1-C03A3A1508E3}"/>
                </a:ext>
              </a:extLst>
            </p:cNvPr>
            <p:cNvSpPr txBox="1"/>
            <p:nvPr/>
          </p:nvSpPr>
          <p:spPr>
            <a:xfrm>
              <a:off x="1595516" y="3286125"/>
              <a:ext cx="1014333" cy="4714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542" dirty="0"/>
                <a:t>Backend</a:t>
              </a:r>
              <a:endParaRPr lang="ko-KR" altLang="en-US" sz="1542" dirty="0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88221FDA-3D04-738E-E07B-9B86FBA41F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07" y="4435011"/>
            <a:ext cx="1153069" cy="76871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149372A-645C-3996-BA43-7B2CDA308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85" y="4115751"/>
            <a:ext cx="887393" cy="3950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DA8CF1-C9CA-035D-8D8B-1A2B1BEF86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014" y="2964457"/>
            <a:ext cx="605220" cy="73271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9A0F3D2-5FD6-254A-5CEF-E157D9EB908F}"/>
              </a:ext>
            </a:extLst>
          </p:cNvPr>
          <p:cNvSpPr txBox="1"/>
          <p:nvPr/>
        </p:nvSpPr>
        <p:spPr>
          <a:xfrm>
            <a:off x="5839786" y="3694066"/>
            <a:ext cx="971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Amazon EC2</a:t>
            </a:r>
            <a:endParaRPr lang="ko-KR" altLang="en-US" sz="120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B5FA395-315C-BC1D-814E-E470BAC276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08" y="-1324735"/>
            <a:ext cx="561614" cy="446739"/>
          </a:xfrm>
          <a:prstGeom prst="rect">
            <a:avLst/>
          </a:prstGeom>
        </p:spPr>
      </p:pic>
      <p:pic>
        <p:nvPicPr>
          <p:cNvPr id="49" name="그림 4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6FF4109-5151-A228-EDB3-92F3C98D37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5" b="21726"/>
          <a:stretch/>
        </p:blipFill>
        <p:spPr>
          <a:xfrm>
            <a:off x="13568858" y="-252695"/>
            <a:ext cx="989908" cy="548501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DDFD936-180E-A3EB-E638-DF2335B78168}"/>
              </a:ext>
            </a:extLst>
          </p:cNvPr>
          <p:cNvSpPr/>
          <p:nvPr/>
        </p:nvSpPr>
        <p:spPr>
          <a:xfrm>
            <a:off x="9822632" y="5811157"/>
            <a:ext cx="2550176" cy="1331436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9DC799-9F34-41C3-BE53-ECAFD2F2D9CB}"/>
              </a:ext>
            </a:extLst>
          </p:cNvPr>
          <p:cNvGrpSpPr/>
          <p:nvPr/>
        </p:nvGrpSpPr>
        <p:grpSpPr>
          <a:xfrm>
            <a:off x="10083261" y="5595479"/>
            <a:ext cx="1188688" cy="497245"/>
            <a:chOff x="971550" y="1570883"/>
            <a:chExt cx="2352675" cy="54812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E24FE77-CB05-3963-E99B-2B92C4D47EA0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AD077E0-D557-5F54-8D9D-579AF657ECD0}"/>
                </a:ext>
              </a:extLst>
            </p:cNvPr>
            <p:cNvSpPr txBox="1"/>
            <p:nvPr/>
          </p:nvSpPr>
          <p:spPr>
            <a:xfrm>
              <a:off x="995548" y="1570883"/>
              <a:ext cx="2311196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542" dirty="0" err="1"/>
                <a:t>Crowling</a:t>
              </a:r>
              <a:endParaRPr lang="ko-KR" altLang="en-US" sz="1542" dirty="0"/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A06BCDDB-485C-8EF3-BD18-E20CC931AA2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35" y="6293274"/>
            <a:ext cx="463729" cy="48455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D2C6BE-60F1-B9BE-3D99-934BB70A3C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27" y="6175788"/>
            <a:ext cx="634370" cy="70925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E82FDA3-5C7E-8EF3-B745-1BF2EB2BF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550231" y="5093985"/>
            <a:ext cx="635507" cy="82345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FCA431C-96BA-6B86-1310-8F9060564D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20" y="5145572"/>
            <a:ext cx="965596" cy="1252335"/>
          </a:xfrm>
          <a:prstGeom prst="rect">
            <a:avLst/>
          </a:prstGeom>
        </p:spPr>
      </p:pic>
      <p:pic>
        <p:nvPicPr>
          <p:cNvPr id="58" name="그림 57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60F246D-F174-CAB8-14E2-9E112109BE2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5" b="21726"/>
          <a:stretch/>
        </p:blipFill>
        <p:spPr>
          <a:xfrm>
            <a:off x="5916492" y="5562188"/>
            <a:ext cx="989908" cy="54850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3778AA2-2E97-C496-E6F2-D0D940DA46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29" y="5228098"/>
            <a:ext cx="635440" cy="5054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D58A4CF-3EEB-E7B0-1F38-2EC703B71F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522" y="-1172738"/>
            <a:ext cx="1253768" cy="62688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FBB1C2D-F8F1-3660-FAAD-A3AC282B24C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68" y="-1093656"/>
            <a:ext cx="438038" cy="43803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659968E-49B9-9354-B71D-B8BBD83850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02" y="-1152467"/>
            <a:ext cx="945418" cy="425438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3B1F13F-9049-0756-DB0B-38D13FAF0E53}"/>
              </a:ext>
            </a:extLst>
          </p:cNvPr>
          <p:cNvSpPr/>
          <p:nvPr/>
        </p:nvSpPr>
        <p:spPr>
          <a:xfrm>
            <a:off x="7958772" y="-1447950"/>
            <a:ext cx="3040192" cy="1063709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A04E610-78CD-ABA1-14B1-7C318FC732D4}"/>
              </a:ext>
            </a:extLst>
          </p:cNvPr>
          <p:cNvGrpSpPr/>
          <p:nvPr/>
        </p:nvGrpSpPr>
        <p:grpSpPr>
          <a:xfrm>
            <a:off x="8334784" y="-1642026"/>
            <a:ext cx="2134304" cy="424561"/>
            <a:chOff x="971550" y="1613746"/>
            <a:chExt cx="2352675" cy="468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81EED61-73CB-F4D0-4617-71DD6988F4F0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F39136-4DD6-2AF8-6DE5-0D8DC2544D52}"/>
                </a:ext>
              </a:extLst>
            </p:cNvPr>
            <p:cNvSpPr txBox="1"/>
            <p:nvPr/>
          </p:nvSpPr>
          <p:spPr>
            <a:xfrm>
              <a:off x="987349" y="1613746"/>
              <a:ext cx="2324653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542" dirty="0"/>
                <a:t>개발환경 및 버전관리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DFEB9AF-55DC-9621-D681-44FC34AA2AD9}"/>
              </a:ext>
            </a:extLst>
          </p:cNvPr>
          <p:cNvGrpSpPr/>
          <p:nvPr/>
        </p:nvGrpSpPr>
        <p:grpSpPr>
          <a:xfrm>
            <a:off x="11183825" y="4021997"/>
            <a:ext cx="1015021" cy="963542"/>
            <a:chOff x="7270671" y="1764897"/>
            <a:chExt cx="1015021" cy="96354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96FF653-F2ED-C25C-BB45-5D173567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591" y="1764897"/>
              <a:ext cx="649183" cy="732712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F5D5F-D576-DCD6-0FFF-666ECF63B1D2}"/>
                </a:ext>
              </a:extLst>
            </p:cNvPr>
            <p:cNvSpPr txBox="1"/>
            <p:nvPr/>
          </p:nvSpPr>
          <p:spPr>
            <a:xfrm>
              <a:off x="7270671" y="2466829"/>
              <a:ext cx="10150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Amazon RDS</a:t>
              </a:r>
              <a:endParaRPr lang="ko-KR" altLang="en-US" sz="1100" dirty="0">
                <a:latin typeface="Yu Gothic UI Semibold" panose="020B0700000000000000" pitchFamily="34" charset="-128"/>
              </a:endParaRPr>
            </a:p>
          </p:txBody>
        </p:sp>
      </p:grp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D931979-FFB4-4720-B708-7CF8DAD9FD42}"/>
              </a:ext>
            </a:extLst>
          </p:cNvPr>
          <p:cNvSpPr/>
          <p:nvPr/>
        </p:nvSpPr>
        <p:spPr>
          <a:xfrm>
            <a:off x="9397310" y="3747137"/>
            <a:ext cx="3013598" cy="1517627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C05F94-3F7F-41FD-093B-08D94D0C7D72}"/>
              </a:ext>
            </a:extLst>
          </p:cNvPr>
          <p:cNvGrpSpPr/>
          <p:nvPr/>
        </p:nvGrpSpPr>
        <p:grpSpPr>
          <a:xfrm>
            <a:off x="9848448" y="3531458"/>
            <a:ext cx="573721" cy="497245"/>
            <a:chOff x="971550" y="1570883"/>
            <a:chExt cx="2352675" cy="54812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E842B9D-C355-8237-CBB8-36798F618B9F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3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7C1643-7843-51DC-9103-1D4FFC6FC10E}"/>
                </a:ext>
              </a:extLst>
            </p:cNvPr>
            <p:cNvSpPr txBox="1"/>
            <p:nvPr/>
          </p:nvSpPr>
          <p:spPr>
            <a:xfrm>
              <a:off x="1047627" y="1570883"/>
              <a:ext cx="2224519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542" dirty="0"/>
                <a:t>DB</a:t>
              </a:r>
              <a:endParaRPr lang="ko-KR" altLang="en-US" sz="1542" dirty="0"/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BF5E7556-0F9B-30EF-B2B1-04D1B96CB4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49" y="5201639"/>
            <a:ext cx="1524909" cy="68620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DC6D35DB-9B33-C6F8-3334-9B18A2E45C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1" y="5490448"/>
            <a:ext cx="634370" cy="70925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20C3F7A-D426-B39D-E641-50D37D52B6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16" y="4110954"/>
            <a:ext cx="774214" cy="641762"/>
          </a:xfrm>
          <a:prstGeom prst="rect">
            <a:avLst/>
          </a:prstGeom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467B44B-0335-87BC-BA8B-DBA798DBA2C9}"/>
              </a:ext>
            </a:extLst>
          </p:cNvPr>
          <p:cNvSpPr/>
          <p:nvPr/>
        </p:nvSpPr>
        <p:spPr>
          <a:xfrm>
            <a:off x="1504785" y="4006850"/>
            <a:ext cx="6972299" cy="2911474"/>
          </a:xfrm>
          <a:prstGeom prst="round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7C485CC9-10F6-3192-619B-21459D9375E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52" y="3236763"/>
            <a:ext cx="605220" cy="73106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45BFCF5-1A8B-5529-99E9-628226DFE4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0826">
            <a:off x="8092198" y="4228510"/>
            <a:ext cx="1376784" cy="137678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CC90AE1-8BAE-8677-46E0-45B9E15D30F4}"/>
              </a:ext>
            </a:extLst>
          </p:cNvPr>
          <p:cNvSpPr txBox="1"/>
          <p:nvPr/>
        </p:nvSpPr>
        <p:spPr>
          <a:xfrm>
            <a:off x="8116739" y="3926811"/>
            <a:ext cx="88896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Amazon S3</a:t>
            </a:r>
            <a:endParaRPr lang="ko-KR" altLang="en-US" sz="12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D4A5A5-CA31-DC4C-C1B5-331D1160BDE4}"/>
              </a:ext>
            </a:extLst>
          </p:cNvPr>
          <p:cNvSpPr txBox="1"/>
          <p:nvPr/>
        </p:nvSpPr>
        <p:spPr>
          <a:xfrm>
            <a:off x="15831856" y="2019187"/>
            <a:ext cx="5790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Flume</a:t>
            </a:r>
            <a:endParaRPr lang="ko-KR" altLang="en-US" sz="12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476540-0CD3-CC14-EDC1-F64130A8A52F}"/>
              </a:ext>
            </a:extLst>
          </p:cNvPr>
          <p:cNvSpPr txBox="1"/>
          <p:nvPr/>
        </p:nvSpPr>
        <p:spPr>
          <a:xfrm>
            <a:off x="16291547" y="2432473"/>
            <a:ext cx="59022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Sqoop</a:t>
            </a:r>
            <a:endParaRPr lang="ko-KR" altLang="en-US" sz="120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035602E6-BEB5-C7CE-CCAA-4817326C9B0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53" y="5667621"/>
            <a:ext cx="591507" cy="59150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0FC5F87-EB72-9677-E5AF-17B2CF81741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45741" y="2941689"/>
            <a:ext cx="791734" cy="114780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06AE27B-F340-7681-360F-536B0ED1EDA7}"/>
              </a:ext>
            </a:extLst>
          </p:cNvPr>
          <p:cNvSpPr txBox="1"/>
          <p:nvPr/>
        </p:nvSpPr>
        <p:spPr>
          <a:xfrm>
            <a:off x="15085842" y="-598284"/>
            <a:ext cx="3064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릿지회귀</a:t>
            </a:r>
            <a:r>
              <a:rPr lang="ko-KR" altLang="en-US" dirty="0"/>
              <a:t> 개요 및 설명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B3CE46D9-173E-FEDF-99C3-C4171A18F9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665" y="3482355"/>
            <a:ext cx="591507" cy="59150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F42C2C6E-2113-697E-A9F6-C8A75D9AF26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427" y="6154194"/>
            <a:ext cx="591507" cy="591507"/>
          </a:xfrm>
          <a:prstGeom prst="rect">
            <a:avLst/>
          </a:prstGeom>
        </p:spPr>
      </p:pic>
      <p:pic>
        <p:nvPicPr>
          <p:cNvPr id="88" name="그림 87" descr="텍스트이(가) 표시된 사진&#10;&#10;자동 생성된 설명">
            <a:extLst>
              <a:ext uri="{FF2B5EF4-FFF2-40B4-BE49-F238E27FC236}">
                <a16:creationId xmlns:a16="http://schemas.microsoft.com/office/drawing/2014/main" id="{1D9BD23B-C1EC-5485-C910-DD3AAAA27C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603" y="2316333"/>
            <a:ext cx="591507" cy="591507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F9BDDC6-F310-F8E9-F26E-8E8B354E6C0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15" y="2136775"/>
            <a:ext cx="636432" cy="636432"/>
          </a:xfrm>
          <a:prstGeom prst="rect">
            <a:avLst/>
          </a:prstGeom>
        </p:spPr>
      </p:pic>
      <p:sp>
        <p:nvSpPr>
          <p:cNvPr id="92" name="제목 1">
            <a:extLst>
              <a:ext uri="{FF2B5EF4-FFF2-40B4-BE49-F238E27FC236}">
                <a16:creationId xmlns:a16="http://schemas.microsoft.com/office/drawing/2014/main" id="{A7B83D86-5C14-1922-3C47-DB8FD3FE8B43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411170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프로젝트 수행절차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8BFB5D-AC7B-BBCD-1323-CE1834437138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04"/>
          <a:stretch/>
        </p:blipFill>
        <p:spPr>
          <a:xfrm>
            <a:off x="11279908" y="2525032"/>
            <a:ext cx="1047984" cy="5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656E-7 -3.27173E-6 C 0.01677 0.0042 0.12674 0.02541 0.14399 0.0336 C 0.16171 0.04599 0.18497 0.07476 0.19809 0.09282 C 0.2021 0.10164 0.21899 0.12852 0.22348 0.13734 C 0.22514 0.14091 0.23069 0.16968 0.23222 0.17388 C 0.23411 0.18018 0.23364 0.21294 0.23553 0.21924 C 0.23494 0.2478 0.23222 0.26901 0.23163 0.29841 C 0.23116 0.30324 0.22348 0.3423 0.22266 0.34755 C 0.21805 0.37359 0.21084 0.38241 0.2034 0.40383 C 0.19868 0.41789 0.2034 0.42251 0.19502 0.43028 C 0.18663 0.43784 0.16407 0.44078 0.15356 0.44981 C 0.14883 0.45338 0.12355 0.44792 0.11918 0.45191 " pathEditMode="relative" rAng="0" ptsTypes="AAAAAAAAAAAA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7" y="225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781E-7 -0.00042 L -4.15781E-7 0.00042 L 0.02067 -0.00567 C 0.03863 -0.01008 0.02079 -0.0042 0.04158 -0.01134 C 0.045 -0.01218 0.04855 -0.01365 0.05185 -0.0147 C 0.05363 -0.01533 0.05587 -0.01617 0.05812 -0.01659 C 0.06095 -0.01785 0.06367 -0.01932 0.0665 -0.02016 C 0.06934 -0.02121 0.07194 -0.02142 0.07489 -0.02226 C 0.07831 -0.0231 0.08198 -0.02499 0.0854 -0.02583 C 0.09001 -0.02709 0.09473 -0.02751 0.09993 -0.02772 L 0.17387 -0.03171 L 0.22289 -0.03318 C 0.22537 -0.03486 0.22797 -0.03591 0.23104 -0.03696 C 0.23317 -0.03801 0.23529 -0.03801 0.23742 -0.03864 C 0.23978 -0.0401 0.24215 -0.04157 0.24463 -0.04283 C 0.25408 -0.04682 0.25313 -0.04598 0.26223 -0.04808 C 0.26636 -0.05081 0.27061 -0.05396 0.27498 -0.05564 C 0.30239 -0.06446 0.28219 -0.0569 0.29884 -0.06446 C 0.30298 -0.06677 0.30723 -0.06803 0.31136 -0.07034 C 0.31621 -0.07328 0.32069 -0.07769 0.32589 -0.08126 C 0.34656 -0.09617 0.34373 -0.09134 0.36759 -0.11108 C 0.37196 -0.11465 0.37657 -0.11969 0.38105 -0.12221 C 0.39275 -0.12977 0.40456 -0.13649 0.41649 -0.14258 C 0.42807 -0.14846 0.43976 -0.15056 0.45086 -0.15728 C 0.46516 -0.16631 0.50201 -0.19697 0.52268 -0.20726 C 0.53166 -0.21209 0.5528 -0.22259 0.56213 -0.22595 " pathEditMode="relative" rAng="0" ptsTypes="AAAAAAAAAAAAAAAAAAAAAAAAAA">
                                      <p:cBhvr>
                                        <p:cTn id="2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1" y="-1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7 -0.00315 L 0.00507 -0.00231 C 0.01358 -0.01407 0.02433 -0.02499 0.03071 -0.03591 C 0.04653 -0.06216 0.04996 -0.08757 0.05657 -0.11444 C 0.05575 -0.14888 0.05575 -0.18374 0.05409 -0.21923 C 0.05362 -0.22658 0.07016 -0.25997 0.03579 -0.2711 C 0.02161 -0.27614 0.0209 -0.2753 0.00448 -0.27824 C -0.00012 -0.27929 -0.00579 -0.28202 -0.01004 -0.28328 C -0.00756 -0.28601 -0.01548 -0.28811 -0.013 -0.29042 " pathEditMode="relative" rAng="0" ptsTypes="AAAAAAAAA">
                                      <p:cBhvr>
                                        <p:cTn id="2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213 -0.22595 L 0.56213 -0.22574 C 0.56698 -0.23414 0.57277 -0.24044 0.57666 -0.24842 C 0.57938 -0.25409 0.58635 -0.29483 0.58718 -0.29903 C 0.58859 -0.33389 0.58977 -0.34544 0.58623 -0.38765 C 0.58564 -0.39479 0.58009 -0.40088 0.57773 -0.40592 C 0.57654 -0.40907 0.58009 -0.41432 0.57867 -0.41663 C 0.57761 -0.4244 0.57312 -0.44477 0.57265 -0.45212 " pathEditMode="relative" rAng="0" ptsTypes="AAAAAAAA">
                                      <p:cBhvr>
                                        <p:cTn id="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1" y="-112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264 -0.45212 L 0.57264 -0.45191 C 0.58516 -0.45401 0.57772 -0.46388 0.5769 -0.46913 C 0.57607 -0.47459 0.57099 -0.48152 0.56756 -0.48446 C 0.55823 -0.47438 0.55174 -0.50441 0.55445 -0.48509 C 0.57879 -0.32087 0.58682 -0.44645 0.59485 -0.47501 C 0.58623 -0.49181 0.59296 -0.48761 0.58635 -0.48383 C 0.57985 -0.48005 0.54583 -0.48719 0.5554 -0.45212 C 0.57501 -0.45317 0.58268 -0.45569 0.58859 -0.46052 C 0.59438 -0.46514 0.59709 -0.47459 0.59107 -0.48026 C 0.58469 -0.48572 0.58788 -0.4832 0.57607 -0.48866 C 0.57123 -0.48383 0.5769 -0.45296 0.57194 -0.44813 " pathEditMode="relative" rAng="0" ptsTypes="AAAAAAAAAAAA">
                                      <p:cBhvr>
                                        <p:cTn id="40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 -0.00882 L 0.0065 -0.00882 C 0.00591 0.04536 0.00591 0.10017 0.00579 0.15414 C 0.00508 0.15582 0.00331 0.16863 0.00236 0.17094 C 0.00118 0.17409 -0.00024 0.17682 -0.00142 0.17955 C -0.01429 0.20013 -0.01618 0.20013 -0.03295 0.21567 C -0.03638 0.21861 -0.04016 0.22113 -0.04382 0.22554 C -0.04677 0.22848 -0.04937 0.23247 -0.05244 0.2352 C -0.058 0.23961 -0.06461 0.24381 -0.0704 0.24738 C -0.0769 0.25179 -0.0841 0.25431 -0.09072 0.26019 C -0.09863 0.26712 -0.10087 0.26922 -0.10938 0.27384 C -0.11351 0.27531 -0.11741 0.27594 -0.12107 0.27783 C -0.12532 0.27972 -0.12804 0.28161 -0.13194 0.28371 C -0.13442 0.28455 -0.13702 0.28497 -0.13903 0.28665 C -0.15604 0.29547 -0.13903 0.29001 -0.1643 0.30051 C -0.17021 0.3024 -0.17635 0.30345 -0.18285 0.30555 C -0.19053 0.30849 -0.19844 0.31101 -0.20588 0.31437 C -0.21391 0.31773 -0.22171 0.32235 -0.2288 0.32508 C -0.23647 0.32823 -0.24403 0.32991 -0.25136 0.33201 C -0.25963 0.33453 -0.26766 0.33747 -0.27581 0.34041 C -0.29341 0.34671 -0.31042 0.35469 -0.32837 0.35994 C -0.33699 0.36267 -0.34633 0.36519 -0.35566 0.36792 C -0.37893 0.37653 -0.40161 0.38829 -0.42488 0.3948 C -0.47425 0.40886 -0.43385 0.39626 -0.47886 0.41243 C -0.4896 0.41663 -0.50035 0.41936 -0.51075 0.42419 C -0.5241 0.43427 -0.54725 0.46262 -0.55906 0.47312 C -0.57276 0.47753 -0.57063 0.48299 -0.58174 0.48635 " pathEditMode="relative" rAng="0" ptsTypes="AAAAAAAAAAAAAAAAAAAAAAAAAAA">
                                      <p:cBhvr>
                                        <p:cTn id="5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12" y="24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442 0.4286 C -0.56839 0.42167 -0.56131 0.44876 -0.55032 0.44477 C -0.53674 0.43763 -0.51902 0.44036 -0.50863 0.43385 C -0.49835 0.42713 -0.49681 0.41768 -0.48855 0.40508 C -0.48099 0.39396 -0.47969 0.37884 -0.47295 0.36645 C -0.47047 0.35406 -0.46433 0.34902 -0.46244 0.33747 C -0.45878 0.31395 -0.45878 0.29442 -0.45665 0.26922 C -0.4576 0.19467 -0.44898 0.17766 -0.46315 0.12411 C -0.46575 0.11403 -0.46776 0.10563 -0.47201 0.09744 C -0.47862 0.08295 -0.48028 0.07875 -0.48973 0.06951 C -0.49929 0.06027 -0.51536 0.04893 -0.52894 0.04179 C -0.56024 0.02457 -0.53367 0.0378 -0.57288 0.02373 C -0.58162 0.02016 -0.62249 0.00252 -0.64234 -0.00126 C -0.65427 -0.00399 -0.67175 -0.00273 -0.68167 -0.00273 L -0.68167 -0.00252 " pathEditMode="relative" rAng="0" ptsTypes="AAAAAAAAAAAAAAA">
                                      <p:cBhvr>
                                        <p:cTn id="5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" y="-207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965 0.46367 C 0.15804 0.45947 0.14812 0.45695 0.17706 0.43301 C 0.19312 0.42965 0.20068 0.42189 0.20848 0.40992 C 0.21391 0.39585 0.21958 0.37905 0.22336 0.36309 C 0.22619 0.34923 0.22832 0.33243 0.23033 0.31857 C 0.23068 0.30975 0.23127 0.30093 0.23175 0.29232 C 0.23458 0.23352 0.23163 0.14826 0.2295 0.10815 C 0.20824 0.05817 0.13087 0.01407 0.10453 -0.00693 C 0.07299 -0.02961 0.05787 -0.02898 0.04039 -0.02772 C 0.02291 -0.02646 0.00803 -0.00546 -0.00048 0.00042 " pathEditMode="relative" rAng="0" ptsTypes="AAAAAAAAAA">
                                      <p:cBhvr>
                                        <p:cTn id="5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" y="-245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526105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b="1" dirty="0" err="1"/>
              <a:t>머신러닝</a:t>
            </a:r>
            <a:r>
              <a:rPr lang="ko-KR" altLang="en-US" b="1" dirty="0"/>
              <a:t> 프로젝트 구조</a:t>
            </a:r>
            <a:endParaRPr lang="ko-KR" altLang="en-US" sz="3200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86FDDE-C80F-03CF-E3A8-7A28FD579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0" y="-1813197"/>
            <a:ext cx="9110186" cy="6001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편향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데이터의 예측값들과 정답의 차이가 대체로 크면 결과의 편향이 높다고 하고, 예측값들과 정답이 잘 맞춰져 있으면 결과의 편향이 낮다고 한다.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그런데 편향이 낮은 모델(training 데이터의 관계를 완벽하게 나타내는 모델)이 편향이 높은 모델보다 항상 좋지만은 않다.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B221F9-4BAE-486A-B215-6B362888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39" y="-1053965"/>
            <a:ext cx="12869229" cy="6001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분산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분산은 다양한 테스트 데이터가 주어졌을 때, 모델의 성능이 얼마나 일관적으로 나오지는지를 의미한다.</a:t>
            </a:r>
            <a:endParaRPr kumimoji="0" lang="ko-KR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직선 모델 같은 경우, 어떤 데이터 셋에 적용해도 성능이 비슷하게 나와서 분산이 작지만, 복잡한 곡선 모델 같은 경우, 데이터 셋에 따라 성능의 편차가 커지므로 분산이 크다.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475E15-104D-3F5A-DC1C-1E94526DC155}"/>
              </a:ext>
            </a:extLst>
          </p:cNvPr>
          <p:cNvSpPr/>
          <p:nvPr/>
        </p:nvSpPr>
        <p:spPr>
          <a:xfrm>
            <a:off x="4329405" y="2314686"/>
            <a:ext cx="8528180" cy="3552714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1F98D82-FF19-D362-3138-F025A4723ED1}"/>
              </a:ext>
            </a:extLst>
          </p:cNvPr>
          <p:cNvSpPr/>
          <p:nvPr/>
        </p:nvSpPr>
        <p:spPr>
          <a:xfrm>
            <a:off x="2090913" y="1517839"/>
            <a:ext cx="1708970" cy="590879"/>
          </a:xfrm>
          <a:prstGeom prst="roundRect">
            <a:avLst/>
          </a:prstGeom>
          <a:solidFill>
            <a:srgbClr val="30405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 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27BC24-613C-8367-3C32-8AEC6F40843F}"/>
              </a:ext>
            </a:extLst>
          </p:cNvPr>
          <p:cNvSpPr/>
          <p:nvPr/>
        </p:nvSpPr>
        <p:spPr>
          <a:xfrm>
            <a:off x="4470879" y="1517839"/>
            <a:ext cx="1708970" cy="590879"/>
          </a:xfrm>
          <a:prstGeom prst="roundRect">
            <a:avLst/>
          </a:prstGeom>
          <a:solidFill>
            <a:srgbClr val="30405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전 처 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E9C46C-0E12-7B08-BE83-3800C054D546}"/>
              </a:ext>
            </a:extLst>
          </p:cNvPr>
          <p:cNvSpPr/>
          <p:nvPr/>
        </p:nvSpPr>
        <p:spPr>
          <a:xfrm>
            <a:off x="6631235" y="1517839"/>
            <a:ext cx="1708970" cy="590879"/>
          </a:xfrm>
          <a:prstGeom prst="roundRect">
            <a:avLst/>
          </a:prstGeom>
          <a:solidFill>
            <a:srgbClr val="30405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적 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BACBF8-E3D7-493F-3564-D940D9663273}"/>
              </a:ext>
            </a:extLst>
          </p:cNvPr>
          <p:cNvSpPr/>
          <p:nvPr/>
        </p:nvSpPr>
        <p:spPr>
          <a:xfrm>
            <a:off x="8838347" y="1504951"/>
            <a:ext cx="1708970" cy="590879"/>
          </a:xfrm>
          <a:prstGeom prst="roundRect">
            <a:avLst/>
          </a:prstGeom>
          <a:solidFill>
            <a:srgbClr val="30405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분 석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887FDE-3DF9-B249-5E35-E83189DED6AF}"/>
              </a:ext>
            </a:extLst>
          </p:cNvPr>
          <p:cNvSpPr/>
          <p:nvPr/>
        </p:nvSpPr>
        <p:spPr>
          <a:xfrm>
            <a:off x="11002304" y="1504951"/>
            <a:ext cx="1708970" cy="590879"/>
          </a:xfrm>
          <a:prstGeom prst="roundRect">
            <a:avLst/>
          </a:prstGeom>
          <a:solidFill>
            <a:srgbClr val="304050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적 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6872AD-A9A9-A03E-3C2F-9F3D3B2BF145}"/>
              </a:ext>
            </a:extLst>
          </p:cNvPr>
          <p:cNvSpPr/>
          <p:nvPr/>
        </p:nvSpPr>
        <p:spPr>
          <a:xfrm>
            <a:off x="4470364" y="2410601"/>
            <a:ext cx="1710000" cy="2520000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Linux</a:t>
            </a:r>
          </a:p>
          <a:p>
            <a:pPr algn="ctr"/>
            <a:r>
              <a:rPr lang="en-US" altLang="ko-KR" sz="1600" b="1" dirty="0"/>
              <a:t>Master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D94C3D-E85A-509A-323B-7D3150919134}"/>
              </a:ext>
            </a:extLst>
          </p:cNvPr>
          <p:cNvSpPr/>
          <p:nvPr/>
        </p:nvSpPr>
        <p:spPr>
          <a:xfrm>
            <a:off x="897006" y="2299064"/>
            <a:ext cx="752231" cy="356833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04050"/>
                </a:solidFill>
              </a:rPr>
              <a:t>기</a:t>
            </a:r>
            <a:endParaRPr lang="en-US" altLang="ko-KR" b="1" dirty="0">
              <a:solidFill>
                <a:srgbClr val="304050"/>
              </a:solidFill>
            </a:endParaRPr>
          </a:p>
          <a:p>
            <a:pPr algn="ctr"/>
            <a:endParaRPr lang="en-US" altLang="ko-KR" b="1" dirty="0">
              <a:solidFill>
                <a:srgbClr val="304050"/>
              </a:solidFill>
            </a:endParaRPr>
          </a:p>
          <a:p>
            <a:pPr algn="ctr"/>
            <a:r>
              <a:rPr lang="ko-KR" altLang="en-US" b="1" dirty="0">
                <a:solidFill>
                  <a:srgbClr val="304050"/>
                </a:solidFill>
              </a:rPr>
              <a:t>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F36772-6079-2F96-080A-DE3941E1FC92}"/>
              </a:ext>
            </a:extLst>
          </p:cNvPr>
          <p:cNvSpPr/>
          <p:nvPr/>
        </p:nvSpPr>
        <p:spPr>
          <a:xfrm>
            <a:off x="899491" y="6031599"/>
            <a:ext cx="752231" cy="1190296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04050"/>
                </a:solidFill>
              </a:rPr>
              <a:t>분</a:t>
            </a:r>
            <a:endParaRPr lang="en-US" altLang="ko-KR" b="1" dirty="0">
              <a:solidFill>
                <a:srgbClr val="304050"/>
              </a:solidFill>
            </a:endParaRPr>
          </a:p>
          <a:p>
            <a:pPr algn="ctr"/>
            <a:endParaRPr lang="en-US" altLang="ko-KR" b="1" dirty="0">
              <a:solidFill>
                <a:srgbClr val="304050"/>
              </a:solidFill>
            </a:endParaRPr>
          </a:p>
          <a:p>
            <a:pPr algn="ctr"/>
            <a:r>
              <a:rPr lang="ko-KR" altLang="en-US" b="1" dirty="0">
                <a:solidFill>
                  <a:srgbClr val="304050"/>
                </a:solidFill>
              </a:rPr>
              <a:t>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7FABAB-5980-DBE2-97C3-217509491420}"/>
              </a:ext>
            </a:extLst>
          </p:cNvPr>
          <p:cNvSpPr/>
          <p:nvPr/>
        </p:nvSpPr>
        <p:spPr>
          <a:xfrm>
            <a:off x="2032425" y="6031599"/>
            <a:ext cx="1825200" cy="126622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04050"/>
              </a:solidFill>
            </a:endParaRP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6444F136-D3F1-5AD9-9CFF-903DED6F1AEE}"/>
              </a:ext>
            </a:extLst>
          </p:cNvPr>
          <p:cNvGrpSpPr/>
          <p:nvPr/>
        </p:nvGrpSpPr>
        <p:grpSpPr>
          <a:xfrm>
            <a:off x="2033171" y="2314680"/>
            <a:ext cx="1824454" cy="3543635"/>
            <a:chOff x="2033171" y="2314680"/>
            <a:chExt cx="1824454" cy="3543635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AEE7CF8-B615-B5AB-6B5E-772602E0A730}"/>
                </a:ext>
              </a:extLst>
            </p:cNvPr>
            <p:cNvSpPr/>
            <p:nvPr/>
          </p:nvSpPr>
          <p:spPr>
            <a:xfrm>
              <a:off x="2033171" y="2314680"/>
              <a:ext cx="1824454" cy="354363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FE1F1D-5DAF-5ADB-DC74-70DAAF03C2C6}"/>
                </a:ext>
              </a:extLst>
            </p:cNvPr>
            <p:cNvSpPr/>
            <p:nvPr/>
          </p:nvSpPr>
          <p:spPr>
            <a:xfrm>
              <a:off x="2172406" y="2417775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Django Server</a:t>
              </a:r>
              <a:endParaRPr lang="ko-KR" altLang="en-US" sz="1600" b="1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0225EC5-F117-9673-99D0-BAAE8DD294C7}"/>
                </a:ext>
              </a:extLst>
            </p:cNvPr>
            <p:cNvSpPr/>
            <p:nvPr/>
          </p:nvSpPr>
          <p:spPr>
            <a:xfrm>
              <a:off x="2172406" y="2981471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Django</a:t>
              </a:r>
              <a:endParaRPr lang="ko-KR" altLang="en-US" sz="1600" b="1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C61E02A-E5EB-8267-1D2F-98602161760C}"/>
                </a:ext>
              </a:extLst>
            </p:cNvPr>
            <p:cNvSpPr/>
            <p:nvPr/>
          </p:nvSpPr>
          <p:spPr>
            <a:xfrm>
              <a:off x="2172406" y="3582650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HTML</a:t>
              </a:r>
              <a:endParaRPr lang="ko-KR" altLang="en-US" sz="1600" b="1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CBC79A8-666E-EFA0-4996-4336F00DD862}"/>
                </a:ext>
              </a:extLst>
            </p:cNvPr>
            <p:cNvSpPr/>
            <p:nvPr/>
          </p:nvSpPr>
          <p:spPr>
            <a:xfrm>
              <a:off x="2172406" y="4149346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CSS</a:t>
              </a:r>
              <a:endParaRPr lang="ko-KR" altLang="en-US" sz="1600" b="1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D432191-2CF9-3A6E-7DC6-1B7B7C0A07B4}"/>
                </a:ext>
              </a:extLst>
            </p:cNvPr>
            <p:cNvSpPr/>
            <p:nvPr/>
          </p:nvSpPr>
          <p:spPr>
            <a:xfrm>
              <a:off x="2172406" y="4716042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JavaScript</a:t>
              </a:r>
              <a:endParaRPr lang="ko-KR" altLang="en-US" sz="1600" b="1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BC36AF2-DAD5-393B-7B96-38586CF4CC9A}"/>
                </a:ext>
              </a:extLst>
            </p:cNvPr>
            <p:cNvSpPr/>
            <p:nvPr/>
          </p:nvSpPr>
          <p:spPr>
            <a:xfrm>
              <a:off x="2172406" y="5282416"/>
              <a:ext cx="1563586" cy="491761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/>
                <a:t>Jquery</a:t>
              </a:r>
              <a:r>
                <a:rPr lang="en-US" altLang="ko-KR" sz="1600" b="1" dirty="0"/>
                <a:t> / Ajax</a:t>
              </a:r>
              <a:endParaRPr lang="ko-KR" altLang="en-US" sz="1600" b="1" dirty="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F945FD-FF3C-58AF-D038-7B0B241F4D93}"/>
              </a:ext>
            </a:extLst>
          </p:cNvPr>
          <p:cNvSpPr/>
          <p:nvPr/>
        </p:nvSpPr>
        <p:spPr>
          <a:xfrm>
            <a:off x="6630720" y="2410602"/>
            <a:ext cx="1710000" cy="2520000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Linux</a:t>
            </a:r>
          </a:p>
          <a:p>
            <a:pPr algn="ctr"/>
            <a:r>
              <a:rPr lang="en-US" altLang="ko-KR" sz="1600" b="1" dirty="0"/>
              <a:t>Worker1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9A172C6-3D0A-6F96-7ACA-0B04DB0F78CD}"/>
              </a:ext>
            </a:extLst>
          </p:cNvPr>
          <p:cNvSpPr/>
          <p:nvPr/>
        </p:nvSpPr>
        <p:spPr>
          <a:xfrm>
            <a:off x="8837832" y="2410600"/>
            <a:ext cx="1710000" cy="2520000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Linux</a:t>
            </a:r>
          </a:p>
          <a:p>
            <a:pPr algn="ctr"/>
            <a:r>
              <a:rPr lang="en-US" altLang="ko-KR" sz="1600" b="1" dirty="0"/>
              <a:t>Worker2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ko-KR" altLang="en-US" sz="16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1CCBC6-37C0-AC22-68BD-8F23D90E3FBE}"/>
              </a:ext>
            </a:extLst>
          </p:cNvPr>
          <p:cNvSpPr/>
          <p:nvPr/>
        </p:nvSpPr>
        <p:spPr>
          <a:xfrm>
            <a:off x="11001789" y="2410600"/>
            <a:ext cx="1710000" cy="2520000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Linux</a:t>
            </a:r>
          </a:p>
          <a:p>
            <a:pPr algn="ctr"/>
            <a:r>
              <a:rPr lang="en-US" altLang="ko-KR" sz="1600" b="1" dirty="0"/>
              <a:t>Worker3</a:t>
            </a:r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endParaRPr lang="en-US" altLang="ko-KR" sz="1600" b="1" dirty="0"/>
          </a:p>
          <a:p>
            <a:pPr algn="ctr"/>
            <a:r>
              <a:rPr lang="ko-KR" altLang="en-US" sz="1600" b="1" dirty="0"/>
              <a:t> </a:t>
            </a:r>
            <a:endParaRPr lang="en-US" altLang="ko-KR" sz="1600" b="1" dirty="0"/>
          </a:p>
          <a:p>
            <a:pPr algn="ctr"/>
            <a:endParaRPr lang="en-US" altLang="ko-KR" sz="1600" b="1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320508E-A151-C663-4E81-DB95DC94ED8D}"/>
              </a:ext>
            </a:extLst>
          </p:cNvPr>
          <p:cNvGrpSpPr/>
          <p:nvPr/>
        </p:nvGrpSpPr>
        <p:grpSpPr>
          <a:xfrm>
            <a:off x="4518200" y="3009228"/>
            <a:ext cx="8124650" cy="849174"/>
            <a:chOff x="4537250" y="3379926"/>
            <a:chExt cx="8124650" cy="93187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C675C8B-F3E7-BA8B-E6D9-4A78EEE6B7DF}"/>
                </a:ext>
              </a:extLst>
            </p:cNvPr>
            <p:cNvSpPr/>
            <p:nvPr/>
          </p:nvSpPr>
          <p:spPr>
            <a:xfrm>
              <a:off x="4544433" y="3392451"/>
              <a:ext cx="8117467" cy="91935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FD151F-ABD9-EB38-8161-60456B9625F3}"/>
                </a:ext>
              </a:extLst>
            </p:cNvPr>
            <p:cNvSpPr txBox="1"/>
            <p:nvPr/>
          </p:nvSpPr>
          <p:spPr>
            <a:xfrm>
              <a:off x="4585510" y="3717388"/>
              <a:ext cx="1399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NameNode</a:t>
              </a:r>
              <a:endParaRPr lang="en-US" altLang="ko-KR" sz="1600" b="1" dirty="0"/>
            </a:p>
            <a:p>
              <a:pPr algn="ctr"/>
              <a:r>
                <a:rPr lang="en-US" altLang="ko-KR" sz="1600" b="1" dirty="0" err="1"/>
                <a:t>DataNode</a:t>
              </a:r>
              <a:endParaRPr lang="ko-KR" altLang="en-US" sz="16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6DD9AF-7661-7AFA-55C5-8BAE840D1C73}"/>
                </a:ext>
              </a:extLst>
            </p:cNvPr>
            <p:cNvSpPr txBox="1"/>
            <p:nvPr/>
          </p:nvSpPr>
          <p:spPr>
            <a:xfrm>
              <a:off x="6802549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DataNode</a:t>
              </a:r>
              <a:endParaRPr lang="ko-KR" alt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E1E844-4EBD-6A08-18EE-5B965700D3DD}"/>
                </a:ext>
              </a:extLst>
            </p:cNvPr>
            <p:cNvSpPr txBox="1"/>
            <p:nvPr/>
          </p:nvSpPr>
          <p:spPr>
            <a:xfrm>
              <a:off x="9007209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DataNode</a:t>
              </a:r>
              <a:endParaRPr lang="ko-KR" altLang="en-US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50D0130-AC01-4B4C-5765-C5F35F5D1379}"/>
                </a:ext>
              </a:extLst>
            </p:cNvPr>
            <p:cNvSpPr txBox="1"/>
            <p:nvPr/>
          </p:nvSpPr>
          <p:spPr>
            <a:xfrm>
              <a:off x="11189651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/>
                <a:t>DataNode</a:t>
              </a:r>
              <a:endParaRPr lang="ko-KR" altLang="en-US" sz="1600" dirty="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348642A-DC0E-24E2-1684-DB6C4BD8EBD9}"/>
                </a:ext>
              </a:extLst>
            </p:cNvPr>
            <p:cNvCxnSpPr>
              <a:cxnSpLocks/>
            </p:cNvCxnSpPr>
            <p:nvPr/>
          </p:nvCxnSpPr>
          <p:spPr>
            <a:xfrm>
              <a:off x="4537250" y="3742788"/>
              <a:ext cx="8124650" cy="0"/>
            </a:xfrm>
            <a:prstGeom prst="line">
              <a:avLst/>
            </a:prstGeom>
            <a:ln w="9525">
              <a:solidFill>
                <a:srgbClr val="304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58E68B-73FD-1521-FA48-B2BEF6D313B7}"/>
                </a:ext>
              </a:extLst>
            </p:cNvPr>
            <p:cNvSpPr txBox="1"/>
            <p:nvPr/>
          </p:nvSpPr>
          <p:spPr>
            <a:xfrm>
              <a:off x="7859625" y="3379926"/>
              <a:ext cx="1399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Hadoop</a:t>
              </a:r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EF72A1-3901-CCE2-F7FC-BC52741A1CA4}"/>
              </a:ext>
            </a:extLst>
          </p:cNvPr>
          <p:cNvGrpSpPr/>
          <p:nvPr/>
        </p:nvGrpSpPr>
        <p:grpSpPr>
          <a:xfrm>
            <a:off x="4518200" y="3907979"/>
            <a:ext cx="8124650" cy="893397"/>
            <a:chOff x="4537250" y="3379926"/>
            <a:chExt cx="8124650" cy="93187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C3CFF83-7BB1-03B5-107C-EFBE1B6DF9CA}"/>
                </a:ext>
              </a:extLst>
            </p:cNvPr>
            <p:cNvSpPr/>
            <p:nvPr/>
          </p:nvSpPr>
          <p:spPr>
            <a:xfrm>
              <a:off x="4544433" y="3392451"/>
              <a:ext cx="8117467" cy="91935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4D4F1BE-D458-23A2-2BE4-5AC171638F1B}"/>
                </a:ext>
              </a:extLst>
            </p:cNvPr>
            <p:cNvSpPr txBox="1"/>
            <p:nvPr/>
          </p:nvSpPr>
          <p:spPr>
            <a:xfrm>
              <a:off x="4585510" y="3717388"/>
              <a:ext cx="1399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Master</a:t>
              </a:r>
            </a:p>
            <a:p>
              <a:pPr algn="ctr"/>
              <a:r>
                <a:rPr lang="en-US" altLang="ko-KR" sz="1600" b="1" dirty="0"/>
                <a:t>Worker</a:t>
              </a:r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F5D8A9-D64C-A628-583C-A0856932B2B6}"/>
                </a:ext>
              </a:extLst>
            </p:cNvPr>
            <p:cNvSpPr txBox="1"/>
            <p:nvPr/>
          </p:nvSpPr>
          <p:spPr>
            <a:xfrm>
              <a:off x="6802549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Worker</a:t>
              </a:r>
              <a:endParaRPr lang="ko-KR" altLang="en-US" sz="16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194C84-BE1F-322A-C2F6-9C15E3DD575A}"/>
                </a:ext>
              </a:extLst>
            </p:cNvPr>
            <p:cNvSpPr txBox="1"/>
            <p:nvPr/>
          </p:nvSpPr>
          <p:spPr>
            <a:xfrm>
              <a:off x="9007209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Worker</a:t>
              </a:r>
              <a:endParaRPr lang="ko-KR" alt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CEE4E4-134B-3BFF-F3A8-4BF04708D8EC}"/>
                </a:ext>
              </a:extLst>
            </p:cNvPr>
            <p:cNvSpPr txBox="1"/>
            <p:nvPr/>
          </p:nvSpPr>
          <p:spPr>
            <a:xfrm>
              <a:off x="11189651" y="3896141"/>
              <a:ext cx="1399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Worker</a:t>
              </a:r>
              <a:endParaRPr lang="ko-KR" altLang="en-US" sz="16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E792D96-8648-7FB4-105D-6A5E8D223DD7}"/>
                </a:ext>
              </a:extLst>
            </p:cNvPr>
            <p:cNvCxnSpPr>
              <a:cxnSpLocks/>
            </p:cNvCxnSpPr>
            <p:nvPr/>
          </p:nvCxnSpPr>
          <p:spPr>
            <a:xfrm>
              <a:off x="4537250" y="3742788"/>
              <a:ext cx="8124650" cy="0"/>
            </a:xfrm>
            <a:prstGeom prst="line">
              <a:avLst/>
            </a:prstGeom>
            <a:ln w="9525">
              <a:solidFill>
                <a:srgbClr val="304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5D563D-07C8-BA90-9970-A5CF3329BE7C}"/>
                </a:ext>
              </a:extLst>
            </p:cNvPr>
            <p:cNvSpPr txBox="1"/>
            <p:nvPr/>
          </p:nvSpPr>
          <p:spPr>
            <a:xfrm>
              <a:off x="7859625" y="3379926"/>
              <a:ext cx="1399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Spark</a:t>
              </a:r>
              <a:endParaRPr lang="ko-KR" altLang="en-US" dirty="0"/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1D186B5-CBC6-94CF-2C89-DE11EEDDB8B6}"/>
              </a:ext>
            </a:extLst>
          </p:cNvPr>
          <p:cNvSpPr/>
          <p:nvPr/>
        </p:nvSpPr>
        <p:spPr>
          <a:xfrm>
            <a:off x="4470364" y="5027479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Python</a:t>
            </a:r>
            <a:endParaRPr lang="ko-KR" altLang="en-US" sz="1600" b="1" dirty="0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53DA6801-54AB-FD4F-3533-E66BF3E6DA70}"/>
              </a:ext>
            </a:extLst>
          </p:cNvPr>
          <p:cNvSpPr/>
          <p:nvPr/>
        </p:nvSpPr>
        <p:spPr>
          <a:xfrm>
            <a:off x="4470364" y="5440402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Scala</a:t>
            </a:r>
            <a:endParaRPr lang="ko-KR" altLang="en-US" sz="1600" b="1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9E1F4BC-6273-A538-6C10-5938E8AA7D32}"/>
              </a:ext>
            </a:extLst>
          </p:cNvPr>
          <p:cNvSpPr/>
          <p:nvPr/>
        </p:nvSpPr>
        <p:spPr>
          <a:xfrm>
            <a:off x="6630720" y="5027479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Flume</a:t>
            </a:r>
            <a:endParaRPr lang="ko-KR" altLang="en-US" sz="1600" b="1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04384CDE-DCAF-548D-9979-7824914F78F5}"/>
              </a:ext>
            </a:extLst>
          </p:cNvPr>
          <p:cNvSpPr/>
          <p:nvPr/>
        </p:nvSpPr>
        <p:spPr>
          <a:xfrm>
            <a:off x="8837832" y="5027479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Python</a:t>
            </a:r>
            <a:endParaRPr lang="ko-KR" altLang="en-US" sz="1600" b="1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2100D7EC-ED1D-3C58-8286-E33ACD061A0A}"/>
              </a:ext>
            </a:extLst>
          </p:cNvPr>
          <p:cNvSpPr/>
          <p:nvPr/>
        </p:nvSpPr>
        <p:spPr>
          <a:xfrm>
            <a:off x="8837832" y="5415909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Scala</a:t>
            </a:r>
            <a:endParaRPr lang="ko-KR" altLang="en-US" sz="1600" b="1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2ACCE065-3BD0-49FC-CDA1-71E62A177F49}"/>
              </a:ext>
            </a:extLst>
          </p:cNvPr>
          <p:cNvSpPr/>
          <p:nvPr/>
        </p:nvSpPr>
        <p:spPr>
          <a:xfrm>
            <a:off x="11001789" y="5027479"/>
            <a:ext cx="1710000" cy="34481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Sqoop</a:t>
            </a:r>
            <a:endParaRPr lang="ko-KR" altLang="en-US" sz="1600" b="1" dirty="0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335CC0A8-C9F3-3D1C-773B-C51885C3250C}"/>
              </a:ext>
            </a:extLst>
          </p:cNvPr>
          <p:cNvSpPr/>
          <p:nvPr/>
        </p:nvSpPr>
        <p:spPr>
          <a:xfrm>
            <a:off x="4357062" y="6031599"/>
            <a:ext cx="1922400" cy="126622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04050"/>
              </a:solidFill>
            </a:endParaRPr>
          </a:p>
        </p:txBody>
      </p:sp>
      <p:sp>
        <p:nvSpPr>
          <p:cNvPr id="1032" name="직사각형 1031">
            <a:extLst>
              <a:ext uri="{FF2B5EF4-FFF2-40B4-BE49-F238E27FC236}">
                <a16:creationId xmlns:a16="http://schemas.microsoft.com/office/drawing/2014/main" id="{60937AF7-347C-A4AC-EEF9-124137CF1B2F}"/>
              </a:ext>
            </a:extLst>
          </p:cNvPr>
          <p:cNvSpPr/>
          <p:nvPr/>
        </p:nvSpPr>
        <p:spPr>
          <a:xfrm>
            <a:off x="6532404" y="6031599"/>
            <a:ext cx="1921131" cy="126622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04050"/>
              </a:solidFill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DC549B0C-D177-C20C-9644-8EF30652DDA4}"/>
              </a:ext>
            </a:extLst>
          </p:cNvPr>
          <p:cNvSpPr/>
          <p:nvPr/>
        </p:nvSpPr>
        <p:spPr>
          <a:xfrm>
            <a:off x="8707747" y="6031599"/>
            <a:ext cx="1954800" cy="126622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04050"/>
              </a:solidFill>
            </a:endParaRPr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CA7C5977-E96F-B0FF-21F7-A42FF901168C}"/>
              </a:ext>
            </a:extLst>
          </p:cNvPr>
          <p:cNvSpPr/>
          <p:nvPr/>
        </p:nvSpPr>
        <p:spPr>
          <a:xfrm>
            <a:off x="10864431" y="6031599"/>
            <a:ext cx="1954800" cy="1266227"/>
          </a:xfrm>
          <a:prstGeom prst="rect">
            <a:avLst/>
          </a:prstGeom>
          <a:solidFill>
            <a:srgbClr val="E6E6E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304050"/>
              </a:solidFill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A9FCF8AE-C44F-8523-9633-154E6A792A30}"/>
              </a:ext>
            </a:extLst>
          </p:cNvPr>
          <p:cNvSpPr/>
          <p:nvPr/>
        </p:nvSpPr>
        <p:spPr>
          <a:xfrm>
            <a:off x="2168460" y="6079160"/>
            <a:ext cx="1563586" cy="114273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TXT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/>
              <a:t>DB</a:t>
            </a:r>
          </a:p>
        </p:txBody>
      </p:sp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E27AEA69-19BD-9AEA-211D-456E5A52C2CC}"/>
              </a:ext>
            </a:extLst>
          </p:cNvPr>
          <p:cNvSpPr/>
          <p:nvPr/>
        </p:nvSpPr>
        <p:spPr>
          <a:xfrm>
            <a:off x="4470364" y="6079160"/>
            <a:ext cx="1710000" cy="114273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1400" b="1" dirty="0"/>
              <a:t>CSV</a:t>
            </a:r>
          </a:p>
          <a:p>
            <a:pPr algn="ctr">
              <a:lnSpc>
                <a:spcPct val="110000"/>
              </a:lnSpc>
            </a:pPr>
            <a:r>
              <a:rPr lang="en-US" altLang="ko-KR" sz="1400" b="1" dirty="0"/>
              <a:t>XML</a:t>
            </a:r>
          </a:p>
          <a:p>
            <a:pPr algn="ctr">
              <a:lnSpc>
                <a:spcPct val="110000"/>
              </a:lnSpc>
            </a:pPr>
            <a:r>
              <a:rPr lang="en-US" altLang="ko-KR" sz="1400" b="1" dirty="0"/>
              <a:t>JSON</a:t>
            </a:r>
          </a:p>
          <a:p>
            <a:pPr algn="ctr">
              <a:lnSpc>
                <a:spcPct val="110000"/>
              </a:lnSpc>
            </a:pPr>
            <a:r>
              <a:rPr lang="en-US" altLang="ko-KR" sz="1400" b="1" dirty="0"/>
              <a:t>TXT</a:t>
            </a: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FF19DA45-4417-A2C0-15AF-4AB5CB8A8196}"/>
              </a:ext>
            </a:extLst>
          </p:cNvPr>
          <p:cNvSpPr/>
          <p:nvPr/>
        </p:nvSpPr>
        <p:spPr>
          <a:xfrm>
            <a:off x="6630720" y="6079160"/>
            <a:ext cx="1710000" cy="114273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CSV</a:t>
            </a:r>
          </a:p>
          <a:p>
            <a:pPr algn="ctr"/>
            <a:r>
              <a:rPr lang="en-US" altLang="ko-KR" sz="1400" b="1" dirty="0"/>
              <a:t>XML</a:t>
            </a:r>
          </a:p>
          <a:p>
            <a:pPr algn="ctr"/>
            <a:r>
              <a:rPr lang="en-US" altLang="ko-KR" sz="1400" b="1" dirty="0"/>
              <a:t>JSON</a:t>
            </a:r>
          </a:p>
          <a:p>
            <a:pPr algn="ctr"/>
            <a:r>
              <a:rPr lang="en-US" altLang="ko-KR" sz="1400" b="1" dirty="0"/>
              <a:t>TXT</a:t>
            </a: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286F3D30-ACD9-B197-C0AF-50AA121E8D16}"/>
              </a:ext>
            </a:extLst>
          </p:cNvPr>
          <p:cNvSpPr/>
          <p:nvPr/>
        </p:nvSpPr>
        <p:spPr>
          <a:xfrm>
            <a:off x="8832877" y="6079160"/>
            <a:ext cx="1710000" cy="114273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회귀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4E3AB835-A816-DFFA-6578-CB68BF4D478B}"/>
              </a:ext>
            </a:extLst>
          </p:cNvPr>
          <p:cNvSpPr/>
          <p:nvPr/>
        </p:nvSpPr>
        <p:spPr>
          <a:xfrm>
            <a:off x="11001789" y="6079160"/>
            <a:ext cx="1710000" cy="1142735"/>
          </a:xfrm>
          <a:prstGeom prst="rect">
            <a:avLst/>
          </a:prstGeom>
          <a:solidFill>
            <a:srgbClr val="97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예측</a:t>
            </a: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0D14D863-82D9-5DC8-063B-489216FF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102" y="5867400"/>
            <a:ext cx="681038" cy="681038"/>
          </a:xfrm>
          <a:prstGeom prst="rect">
            <a:avLst/>
          </a:prstGeom>
        </p:spPr>
      </p:pic>
      <p:pic>
        <p:nvPicPr>
          <p:cNvPr id="1043" name="그림 1042">
            <a:extLst>
              <a:ext uri="{FF2B5EF4-FFF2-40B4-BE49-F238E27FC236}">
                <a16:creationId xmlns:a16="http://schemas.microsoft.com/office/drawing/2014/main" id="{03AE9CB2-1BD4-47D0-54EF-1181FA4C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591" y="5905413"/>
            <a:ext cx="681038" cy="681038"/>
          </a:xfrm>
          <a:prstGeom prst="rect">
            <a:avLst/>
          </a:prstGeom>
        </p:spPr>
      </p:pic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426CD1EF-FF31-3259-6586-1FAA0AD154D3}"/>
              </a:ext>
            </a:extLst>
          </p:cNvPr>
          <p:cNvSpPr/>
          <p:nvPr/>
        </p:nvSpPr>
        <p:spPr>
          <a:xfrm>
            <a:off x="1934889" y="1365504"/>
            <a:ext cx="2015319" cy="6120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45" name="사각형: 둥근 모서리 1044">
            <a:extLst>
              <a:ext uri="{FF2B5EF4-FFF2-40B4-BE49-F238E27FC236}">
                <a16:creationId xmlns:a16="http://schemas.microsoft.com/office/drawing/2014/main" id="{BF9752F9-E420-AB1B-2094-22171873F45B}"/>
              </a:ext>
            </a:extLst>
          </p:cNvPr>
          <p:cNvSpPr/>
          <p:nvPr/>
        </p:nvSpPr>
        <p:spPr>
          <a:xfrm>
            <a:off x="4311714" y="1365504"/>
            <a:ext cx="2015319" cy="6120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46" name="사각형: 둥근 모서리 1045">
            <a:extLst>
              <a:ext uri="{FF2B5EF4-FFF2-40B4-BE49-F238E27FC236}">
                <a16:creationId xmlns:a16="http://schemas.microsoft.com/office/drawing/2014/main" id="{BCF77CA7-2A51-1134-927F-AAFB4BF64D2D}"/>
              </a:ext>
            </a:extLst>
          </p:cNvPr>
          <p:cNvSpPr/>
          <p:nvPr/>
        </p:nvSpPr>
        <p:spPr>
          <a:xfrm>
            <a:off x="6479915" y="1365504"/>
            <a:ext cx="2015319" cy="6120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47" name="사각형: 둥근 모서리 1046">
            <a:extLst>
              <a:ext uri="{FF2B5EF4-FFF2-40B4-BE49-F238E27FC236}">
                <a16:creationId xmlns:a16="http://schemas.microsoft.com/office/drawing/2014/main" id="{AD67D1FD-4701-A85D-88A9-A038085BD8CA}"/>
              </a:ext>
            </a:extLst>
          </p:cNvPr>
          <p:cNvSpPr/>
          <p:nvPr/>
        </p:nvSpPr>
        <p:spPr>
          <a:xfrm>
            <a:off x="8696024" y="1365504"/>
            <a:ext cx="2015319" cy="6120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E2BC62AF-A0E6-6AFC-A3B6-C1ECFE48DDC4}"/>
              </a:ext>
            </a:extLst>
          </p:cNvPr>
          <p:cNvSpPr/>
          <p:nvPr/>
        </p:nvSpPr>
        <p:spPr>
          <a:xfrm>
            <a:off x="10840091" y="1365504"/>
            <a:ext cx="2015319" cy="61203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47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 animBg="1"/>
      <p:bldP spid="1044" grpId="1" animBg="1"/>
      <p:bldP spid="1045" grpId="0" animBg="1"/>
      <p:bldP spid="1045" grpId="1" animBg="1"/>
      <p:bldP spid="1046" grpId="0" animBg="1"/>
      <p:bldP spid="1046" grpId="1" animBg="1"/>
      <p:bldP spid="1047" grpId="0" animBg="1"/>
      <p:bldP spid="1047" grpId="1" animBg="1"/>
      <p:bldP spid="10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640175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 err="1"/>
              <a:t>릿지</a:t>
            </a:r>
            <a:r>
              <a:rPr lang="ko-KR" altLang="en-US" dirty="0"/>
              <a:t> 회귀 모델</a:t>
            </a:r>
            <a:r>
              <a:rPr lang="en-US" altLang="ko-KR" sz="3200" dirty="0"/>
              <a:t>(Ridge</a:t>
            </a:r>
            <a:r>
              <a:rPr lang="ko-KR" altLang="en-US" sz="3200" dirty="0"/>
              <a:t> </a:t>
            </a:r>
            <a:r>
              <a:rPr lang="en-US" altLang="ko-KR" sz="3200" dirty="0"/>
              <a:t>Regression)</a:t>
            </a:r>
            <a:endParaRPr lang="ko-KR" alt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86FDDE-C80F-03CF-E3A8-7A28FD579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0" y="-1741715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편향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데이터의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예측값들과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정답의 차이가 대체로 크면 결과의 편향이 높다고 하고,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예측값들과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정답이 잘 맞춰져 있으면 결과의 편향이 낮다고 한다.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그런데 편향이 낮은 모델(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training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 데이터의 관계를 완벽하게 나타내는 모델)이 편향이 높은 모델보다 항상 좋지만은 않다.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B221F9-4BAE-486A-B215-6B362888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39" y="-982483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분산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분산은 다양한 테스트 데이터가 주어졌을 때, 모델의 성능이 얼마나 일관적으로 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나오지는지를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의미한다.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직선 모델 같은 경우, 어떤 데이터 셋에 적용해도 성능이 비슷하게 나와서 분산이 작지만, 복잡한 곡선 모델 같은 경우, 데이터 셋에 따라 성능의 편차가 커지므로 분산이 크다.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908E5-5181-B0C6-C548-0207BB3F9E4E}"/>
              </a:ext>
            </a:extLst>
          </p:cNvPr>
          <p:cNvSpPr txBox="1"/>
          <p:nvPr/>
        </p:nvSpPr>
        <p:spPr>
          <a:xfrm>
            <a:off x="543942" y="1750974"/>
            <a:ext cx="6586006" cy="5732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정규화</a:t>
            </a:r>
            <a:r>
              <a:rPr lang="en-US" altLang="ko-KR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(Regularization)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정규화란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간단하게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정의하면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가중치를 조정할 때</a:t>
            </a:r>
            <a:r>
              <a:rPr lang="en-US" altLang="ko-KR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2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r>
              <a:rPr lang="en-US" altLang="ko-KR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추가적인 </a:t>
            </a:r>
            <a:r>
              <a:rPr lang="ko-KR" altLang="en-US" sz="20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규제을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주는 것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을 의미합니다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선형 모형의 경우에는 모형의 특성을 조절해줄 수 없는데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이럴 때는 특성을 조절해줄 수 있는 파라미터를 추가하여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과적합을 방지하는 것을 정규화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(Regularization)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라고 합니다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선형 모형에서 많이 사용되는 정규화 방법은 손실 함수에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정규화 항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(Regularization term)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을 추가하는 것이며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,  </a:t>
            </a:r>
          </a:p>
          <a:p>
            <a:pPr algn="l">
              <a:lnSpc>
                <a:spcPct val="130000"/>
              </a:lnSpc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대표적으로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릿지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(Ridge),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라쏘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(Lasso),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엘라스틱넷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(Elastic net)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        기법을 사용합니다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  <a:p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432A0-37DE-5A4C-D4D7-DCD41BA4E829}"/>
              </a:ext>
            </a:extLst>
          </p:cNvPr>
          <p:cNvSpPr txBox="1"/>
          <p:nvPr/>
        </p:nvSpPr>
        <p:spPr>
          <a:xfrm>
            <a:off x="13708514" y="1887011"/>
            <a:ext cx="5411972" cy="37856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릿지회귀</a:t>
            </a:r>
            <a:r>
              <a:rPr lang="ko-KR" altLang="en-US" sz="4000" dirty="0"/>
              <a:t> 어떻게 이용되는지</a:t>
            </a:r>
            <a:endParaRPr lang="en-US" altLang="ko-KR" sz="4000" dirty="0"/>
          </a:p>
          <a:p>
            <a:r>
              <a:rPr lang="ko-KR" altLang="en-US" sz="4000" dirty="0"/>
              <a:t>어떻게 </a:t>
            </a:r>
            <a:r>
              <a:rPr lang="ko-KR" altLang="en-US" sz="4000" dirty="0" err="1"/>
              <a:t>예측값을</a:t>
            </a:r>
            <a:r>
              <a:rPr lang="ko-KR" altLang="en-US" sz="4000" dirty="0"/>
              <a:t> 뽑아내는지 표로 설명하는 방향으로 작성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92EDA05-0A5C-23EC-8E62-AD07B6A5EFBE}"/>
              </a:ext>
            </a:extLst>
          </p:cNvPr>
          <p:cNvGrpSpPr/>
          <p:nvPr/>
        </p:nvGrpSpPr>
        <p:grpSpPr>
          <a:xfrm>
            <a:off x="7797715" y="2223383"/>
            <a:ext cx="4590000" cy="4240800"/>
            <a:chOff x="7797715" y="2223383"/>
            <a:chExt cx="4590000" cy="42408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F8AE02-431A-F2A0-6982-BB5664844FE7}"/>
                </a:ext>
              </a:extLst>
            </p:cNvPr>
            <p:cNvSpPr/>
            <p:nvPr/>
          </p:nvSpPr>
          <p:spPr>
            <a:xfrm>
              <a:off x="7797715" y="2223383"/>
              <a:ext cx="4590000" cy="4240800"/>
            </a:xfrm>
            <a:prstGeom prst="rect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C8A6DB7-0959-D1D3-E240-11B988DB5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" r="47590"/>
            <a:stretch/>
          </p:blipFill>
          <p:spPr bwMode="auto">
            <a:xfrm>
              <a:off x="7949559" y="2387600"/>
              <a:ext cx="4320000" cy="39236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4CF17C-D089-2295-47D6-995915CBDFDB}"/>
              </a:ext>
            </a:extLst>
          </p:cNvPr>
          <p:cNvGrpSpPr/>
          <p:nvPr/>
        </p:nvGrpSpPr>
        <p:grpSpPr>
          <a:xfrm>
            <a:off x="7801059" y="2226655"/>
            <a:ext cx="4591600" cy="4241666"/>
            <a:chOff x="7816300" y="4258655"/>
            <a:chExt cx="4591600" cy="424166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1FEC82-3398-864C-C850-DF1816C8DBEE}"/>
                </a:ext>
              </a:extLst>
            </p:cNvPr>
            <p:cNvSpPr/>
            <p:nvPr/>
          </p:nvSpPr>
          <p:spPr>
            <a:xfrm>
              <a:off x="7816300" y="4258655"/>
              <a:ext cx="4591600" cy="4241666"/>
            </a:xfrm>
            <a:prstGeom prst="rect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16BBA8E-7574-DE10-602E-C2813365B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7" t="3454" r="3164"/>
            <a:stretch/>
          </p:blipFill>
          <p:spPr bwMode="auto">
            <a:xfrm>
              <a:off x="7942583" y="4426522"/>
              <a:ext cx="4320000" cy="39507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54A68F8-26E7-1120-43BB-231EAA00C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 t="68213" r="33140"/>
          <a:stretch/>
        </p:blipFill>
        <p:spPr>
          <a:xfrm>
            <a:off x="14613509" y="-534157"/>
            <a:ext cx="1800991" cy="15064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418798-B00A-3368-5C55-FDCA702696CD}"/>
              </a:ext>
            </a:extLst>
          </p:cNvPr>
          <p:cNvSpPr txBox="1"/>
          <p:nvPr/>
        </p:nvSpPr>
        <p:spPr>
          <a:xfrm>
            <a:off x="14568720" y="1119360"/>
            <a:ext cx="244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spc="-15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과적합된</a:t>
            </a: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 모델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793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508325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640175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 err="1"/>
              <a:t>릿지</a:t>
            </a:r>
            <a:r>
              <a:rPr lang="ko-KR" altLang="en-US" dirty="0"/>
              <a:t> 회귀 모델</a:t>
            </a:r>
            <a:r>
              <a:rPr lang="en-US" altLang="ko-KR" sz="3200" dirty="0"/>
              <a:t>(Ridge</a:t>
            </a:r>
            <a:r>
              <a:rPr lang="ko-KR" altLang="en-US" sz="3200" dirty="0"/>
              <a:t> </a:t>
            </a:r>
            <a:r>
              <a:rPr lang="en-US" altLang="ko-KR" sz="3200" dirty="0"/>
              <a:t>Regression)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908E5-5181-B0C6-C548-0207BB3F9E4E}"/>
              </a:ext>
            </a:extLst>
          </p:cNvPr>
          <p:cNvSpPr txBox="1"/>
          <p:nvPr/>
        </p:nvSpPr>
        <p:spPr>
          <a:xfrm>
            <a:off x="539898" y="1479097"/>
            <a:ext cx="6400801" cy="59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Ridge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/>
            </a:endParaRPr>
          </a:p>
          <a:p>
            <a:pPr algn="l"/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기존 선형회귀에서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L2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 pitchFamily="50" charset="-127"/>
              </a:rPr>
              <a:t>값을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사용하여 가중치에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규제를 가하는 기법으로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가장 일반적으로 사용되는 기법입니다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.</a:t>
            </a:r>
          </a:p>
          <a:p>
            <a:pPr marL="342900" indent="-342900" algn="l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변수간 상관관계가 높아도 좋은 성능을 보이고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,  	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크기가 큰 변수를 우선적으로 줄이는 것이 특징이며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영향을 거의 미치지 않는 특성에 대하여 아예 값이 없는게 아닌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0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에 가까운 가중치를 주어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과적합을 방지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할 수 있습니다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릿지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ExtraBold" panose="020B0600000101010101"/>
              </a:rPr>
              <a:t> 회귀 공식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/>
            </a:endParaRPr>
          </a:p>
          <a:p>
            <a:pPr algn="l">
              <a:lnSpc>
                <a:spcPct val="150000"/>
              </a:lnSpc>
            </a:pP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/>
            </a:endParaRPr>
          </a:p>
          <a:p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ExtraBold" panose="020B060000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86FDDE-C80F-03CF-E3A8-7A28FD579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0" y="-1452466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편향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데이터의 예측값들과 정답의 차이가 대체로 크면 결과의 편향이 높다고 하고, 예측값들과 정답이 잘 맞춰져 있으면 결과의 편향이 낮다고 한다.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그런데 편향이 낮은 모델(training 데이터의 관계를 완벽하게 나타내는 모델)이 편향이 높은 모델보다 항상 좋지만은 않다.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B221F9-4BAE-486A-B215-6B362888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39" y="-693234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분산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분산은 다양한 테스트 데이터가 주어졌을 때, 모델의 성능이 얼마나 일관적으로 나오지는지를 의미한다.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직선 모델 같은 경우, 어떤 데이터 셋에 적용해도 성능이 비슷하게 나와서 분산이 작지만, 복잡한 곡선 모델 같은 경우, 데이터 셋에 따라 성능의 편차가 커지므로 분산이 크다.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63CD32-D356-6063-5A3A-699FAFDBC798}"/>
              </a:ext>
            </a:extLst>
          </p:cNvPr>
          <p:cNvSpPr/>
          <p:nvPr/>
        </p:nvSpPr>
        <p:spPr>
          <a:xfrm>
            <a:off x="6847367" y="1892595"/>
            <a:ext cx="6220047" cy="4986670"/>
          </a:xfrm>
          <a:prstGeom prst="rect">
            <a:avLst/>
          </a:prstGeom>
          <a:solidFill>
            <a:srgbClr val="3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2AF88-6B4C-F525-46F3-132D72986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054510"/>
            <a:ext cx="5953600" cy="4664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5B4807-512B-23BB-8E5C-32091F44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90" y="6584176"/>
            <a:ext cx="6149984" cy="57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EEA891-00A2-8DB1-025E-8975D26ED9EB}"/>
              </a:ext>
            </a:extLst>
          </p:cNvPr>
          <p:cNvSpPr txBox="1"/>
          <p:nvPr/>
        </p:nvSpPr>
        <p:spPr>
          <a:xfrm>
            <a:off x="1227520" y="7049650"/>
            <a:ext cx="45674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n =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샘플의 수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, p =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특성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-US" altLang="ko-KR" sz="1200" dirty="0">
                <a:solidFill>
                  <a:srgbClr val="212529"/>
                </a:solidFill>
                <a:latin typeface="-apple-system"/>
              </a:rPr>
              <a:t>feature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의 수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sz="1200" b="0" i="1" dirty="0">
                <a:solidFill>
                  <a:srgbClr val="212529"/>
                </a:solidFill>
                <a:effectLst/>
                <a:latin typeface="KaTeX_Math"/>
              </a:rPr>
              <a:t>λ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= </a:t>
            </a:r>
            <a:r>
              <a:rPr lang="ko-KR" altLang="en-US" sz="1200" b="0" i="0" dirty="0">
                <a:solidFill>
                  <a:srgbClr val="212529"/>
                </a:solidFill>
                <a:effectLst/>
                <a:latin typeface="-apple-system"/>
              </a:rPr>
              <a:t>규제 파라미터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패널티</a:t>
            </a:r>
            <a:r>
              <a:rPr lang="en-US" altLang="ko-KR" sz="12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304050"/>
              </a:solidFill>
              <a:effectLst/>
              <a:uLnTx/>
              <a:uFillTx/>
              <a:latin typeface="Calibri" panose="020F0502020204030204"/>
              <a:ea typeface="나눔스퀘어 Extra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1053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508325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640175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 err="1"/>
              <a:t>릿지</a:t>
            </a:r>
            <a:r>
              <a:rPr lang="ko-KR" altLang="en-US" dirty="0"/>
              <a:t> 회귀 모델</a:t>
            </a:r>
            <a:r>
              <a:rPr lang="en-US" altLang="ko-KR" sz="3200" dirty="0"/>
              <a:t>(Ridge</a:t>
            </a:r>
            <a:r>
              <a:rPr lang="ko-KR" altLang="en-US" sz="3200" dirty="0"/>
              <a:t> </a:t>
            </a:r>
            <a:r>
              <a:rPr lang="en-US" altLang="ko-KR" sz="3200" dirty="0"/>
              <a:t>Regression)</a:t>
            </a:r>
            <a:endParaRPr lang="ko-KR" altLang="en-US" sz="32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B86FDDE-C80F-03CF-E3A8-7A28FD579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0" y="-1452466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편향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데이터의 예측값들과 정답의 차이가 대체로 크면 결과의 편향이 높다고 하고, 예측값들과 정답이 잘 맞춰져 있으면 결과의 편향이 낮다고 한다.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그런데 편향이 낮은 모델(training 데이터의 관계를 완벽하게 나타내는 모델)이 편향이 높은 모델보다 항상 좋지만은 않다.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B221F9-4BAE-486A-B215-6B362888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39" y="-693234"/>
            <a:ext cx="1343977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분산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분산은 다양한 테스트 데이터가 주어졌을 때, 모델의 성능이 얼마나 일관적으로 나오지는지를 의미한다.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Arial" panose="020B0604020202020204" pitchFamily="34" charset="0"/>
                <a:ea typeface="-apple-system"/>
              </a:rPr>
              <a:t>직선 모델 같은 경우, 어떤 데이터 셋에 적용해도 성능이 비슷하게 나와서 분산이 작지만, 복잡한 곡선 모델 같은 경우, 데이터 셋에 따라 성능의 편차가 커지므로 분산이 크다.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6FDC-5B0A-84FD-D221-A9C4D10D1F8F}"/>
              </a:ext>
            </a:extLst>
          </p:cNvPr>
          <p:cNvSpPr txBox="1"/>
          <p:nvPr/>
        </p:nvSpPr>
        <p:spPr>
          <a:xfrm>
            <a:off x="13708514" y="3825837"/>
            <a:ext cx="5411972" cy="378565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err="1"/>
              <a:t>릿지회귀</a:t>
            </a:r>
            <a:r>
              <a:rPr lang="ko-KR" altLang="en-US" sz="4000" dirty="0"/>
              <a:t> 어떻게 이용되는지</a:t>
            </a:r>
            <a:endParaRPr lang="en-US" altLang="ko-KR" sz="4000" dirty="0"/>
          </a:p>
          <a:p>
            <a:r>
              <a:rPr lang="ko-KR" altLang="en-US" sz="4000" dirty="0"/>
              <a:t>어떻게 </a:t>
            </a:r>
            <a:r>
              <a:rPr lang="ko-KR" altLang="en-US" sz="4000" dirty="0" err="1"/>
              <a:t>예측값을</a:t>
            </a:r>
            <a:r>
              <a:rPr lang="ko-KR" altLang="en-US" sz="4000" dirty="0"/>
              <a:t> 뽑아내는지 표로 설명하는 방향으로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0B05A2-3F27-04C0-0A0C-E211BA668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0" t="32888" r="-1007" b="-591"/>
          <a:stretch/>
        </p:blipFill>
        <p:spPr>
          <a:xfrm>
            <a:off x="13995400" y="474636"/>
            <a:ext cx="1819193" cy="3208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2143A-B585-12C8-4325-4BE95C93C7CD}"/>
              </a:ext>
            </a:extLst>
          </p:cNvPr>
          <p:cNvSpPr txBox="1"/>
          <p:nvPr/>
        </p:nvSpPr>
        <p:spPr>
          <a:xfrm>
            <a:off x="-7808640" y="3269068"/>
            <a:ext cx="767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서울시에서 선정한 </a:t>
            </a:r>
            <a:r>
              <a:rPr lang="en-US" altLang="ko-KR" dirty="0"/>
              <a:t>50</a:t>
            </a:r>
            <a:r>
              <a:rPr lang="ko-KR" altLang="en-US" dirty="0"/>
              <a:t>곳의 장소의 요일 및 시간별 인구수 데이터를 누적함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8383B-F6D2-E97F-31C0-359434C333A2}"/>
              </a:ext>
            </a:extLst>
          </p:cNvPr>
          <p:cNvSpPr txBox="1"/>
          <p:nvPr/>
        </p:nvSpPr>
        <p:spPr>
          <a:xfrm>
            <a:off x="-8296321" y="4727881"/>
            <a:ext cx="7678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누적된 데이터를 </a:t>
            </a:r>
            <a:r>
              <a:rPr lang="ko-KR" altLang="en-US" dirty="0" err="1"/>
              <a:t>플럼을</a:t>
            </a:r>
            <a:r>
              <a:rPr lang="ko-KR" altLang="en-US" dirty="0"/>
              <a:t> 이용하여 </a:t>
            </a:r>
            <a:r>
              <a:rPr lang="ko-KR" altLang="en-US" dirty="0" err="1"/>
              <a:t>하둡에</a:t>
            </a:r>
            <a:r>
              <a:rPr lang="ko-KR" altLang="en-US" dirty="0"/>
              <a:t> 올린다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올린 데이터들을 </a:t>
            </a:r>
            <a:r>
              <a:rPr lang="ko-KR" altLang="en-US" dirty="0" err="1"/>
              <a:t>전처리하여</a:t>
            </a:r>
            <a:r>
              <a:rPr lang="ko-KR" altLang="en-US" dirty="0"/>
              <a:t> </a:t>
            </a:r>
            <a:r>
              <a:rPr lang="ko-KR" altLang="en-US" dirty="0" err="1"/>
              <a:t>릿지회귀모델을</a:t>
            </a:r>
            <a:r>
              <a:rPr lang="ko-KR" altLang="en-US" dirty="0"/>
              <a:t> 사용하여 </a:t>
            </a:r>
            <a:endParaRPr lang="en-US" altLang="ko-KR" dirty="0"/>
          </a:p>
          <a:p>
            <a:r>
              <a:rPr lang="ko-KR" altLang="en-US" dirty="0"/>
              <a:t>정소</a:t>
            </a:r>
            <a:r>
              <a:rPr lang="en-US" altLang="ko-KR" dirty="0"/>
              <a:t>/</a:t>
            </a:r>
            <a:r>
              <a:rPr lang="ko-KR" altLang="en-US" dirty="0"/>
              <a:t>요일 등의 </a:t>
            </a:r>
            <a:r>
              <a:rPr lang="ko-KR" altLang="en-US" dirty="0" err="1"/>
              <a:t>특성값을</a:t>
            </a:r>
            <a:r>
              <a:rPr lang="ko-KR" altLang="en-US" dirty="0"/>
              <a:t> 사용하여 해당 장소의 </a:t>
            </a:r>
            <a:r>
              <a:rPr lang="ko-KR" altLang="en-US" dirty="0" err="1"/>
              <a:t>예측값을</a:t>
            </a:r>
            <a:r>
              <a:rPr lang="ko-KR" altLang="en-US" dirty="0"/>
              <a:t> 추출한다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해당 자료는 </a:t>
            </a:r>
            <a:r>
              <a:rPr lang="ko-KR" altLang="en-US" dirty="0" err="1"/>
              <a:t>스쿱을</a:t>
            </a:r>
            <a:r>
              <a:rPr lang="ko-KR" altLang="en-US" dirty="0"/>
              <a:t> 이용하여 </a:t>
            </a:r>
            <a:r>
              <a:rPr lang="en-US" altLang="ko-KR" dirty="0" err="1"/>
              <a:t>db</a:t>
            </a:r>
            <a:r>
              <a:rPr lang="ko-KR" altLang="en-US" dirty="0"/>
              <a:t>화 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저장된 값을 사용자들이 제공 받을 수 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옅은이(가) 표시된 사진&#10;&#10;자동 생성된 설명">
            <a:extLst>
              <a:ext uri="{FF2B5EF4-FFF2-40B4-BE49-F238E27FC236}">
                <a16:creationId xmlns:a16="http://schemas.microsoft.com/office/drawing/2014/main" id="{46BC27D6-155F-0C90-7041-F4FA4A1F3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48" y="4566966"/>
            <a:ext cx="3036732" cy="3036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EA2FCD-6655-EA5C-AE2D-3E9D0DBCB3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2903"/>
          <a:stretch/>
        </p:blipFill>
        <p:spPr>
          <a:xfrm>
            <a:off x="568377" y="2024174"/>
            <a:ext cx="3876623" cy="5101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C16862-3675-AA6B-FCED-430AAF575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043" y="2051735"/>
            <a:ext cx="4887202" cy="19326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4952D7-3EE3-D1AC-6C97-F9922234EE61}"/>
              </a:ext>
            </a:extLst>
          </p:cNvPr>
          <p:cNvSpPr/>
          <p:nvPr/>
        </p:nvSpPr>
        <p:spPr>
          <a:xfrm>
            <a:off x="1030658" y="3683232"/>
            <a:ext cx="2340896" cy="10096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23F5AD-2463-278F-175E-D48CABEDD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3602">
            <a:off x="3643925" y="2850691"/>
            <a:ext cx="1098797" cy="13116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3F2BE1-21CC-9BB0-DD5F-5F0049F79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179" y="-703765"/>
            <a:ext cx="2435307" cy="22891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B90E9D-BAB2-3399-4D80-6C3FA1452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0" y="5212660"/>
            <a:ext cx="1524646" cy="15246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732FC6-A32B-DE8D-21E0-77D58F5C5A2D}"/>
              </a:ext>
            </a:extLst>
          </p:cNvPr>
          <p:cNvSpPr txBox="1"/>
          <p:nvPr/>
        </p:nvSpPr>
        <p:spPr>
          <a:xfrm>
            <a:off x="4884356" y="4126989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나눔스퀘어 ExtraBold" panose="020B0600000101010101" pitchFamily="50" charset="-127"/>
              </a:rPr>
              <a:t>장소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9EFB83-1D0D-0A38-F5E9-81BF276BF82E}"/>
              </a:ext>
            </a:extLst>
          </p:cNvPr>
          <p:cNvSpPr txBox="1"/>
          <p:nvPr/>
        </p:nvSpPr>
        <p:spPr>
          <a:xfrm>
            <a:off x="6200104" y="4126989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나눔스퀘어 ExtraBold" panose="020B0600000101010101" pitchFamily="50" charset="-127"/>
              </a:rPr>
              <a:t>시간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5E80A-EBBB-BFA1-CEB9-EC5C1CD1135B}"/>
              </a:ext>
            </a:extLst>
          </p:cNvPr>
          <p:cNvSpPr txBox="1"/>
          <p:nvPr/>
        </p:nvSpPr>
        <p:spPr>
          <a:xfrm>
            <a:off x="7515852" y="4126989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나눔스퀘어 ExtraBold" panose="020B0600000101010101" pitchFamily="50" charset="-127"/>
              </a:rPr>
              <a:t>요일</a:t>
            </a:r>
            <a:endParaRPr lang="ko-KR" altLang="en-US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4DC25-390E-0F2C-0B75-DF9E6F9DA01A}"/>
              </a:ext>
            </a:extLst>
          </p:cNvPr>
          <p:cNvSpPr txBox="1"/>
          <p:nvPr/>
        </p:nvSpPr>
        <p:spPr>
          <a:xfrm>
            <a:off x="8831601" y="4126989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나눔스퀘어 ExtraBold" panose="020B0600000101010101" pitchFamily="50" charset="-127"/>
              </a:rPr>
              <a:t>인구수</a:t>
            </a:r>
          </a:p>
        </p:txBody>
      </p:sp>
      <p:pic>
        <p:nvPicPr>
          <p:cNvPr id="27" name="그림 26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2AD1B93D-44E5-FF63-5732-F8FBF7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7" t="37711" r="24427" b="40128"/>
          <a:stretch/>
        </p:blipFill>
        <p:spPr>
          <a:xfrm>
            <a:off x="5748695" y="2010104"/>
            <a:ext cx="4020004" cy="1051724"/>
          </a:xfrm>
          <a:prstGeom prst="rect">
            <a:avLst/>
          </a:prstGeom>
        </p:spPr>
      </p:pic>
      <p:pic>
        <p:nvPicPr>
          <p:cNvPr id="28" name="그림 27" descr="음식, 후식이(가) 표시된 사진&#10;&#10;자동 생성된 설명">
            <a:extLst>
              <a:ext uri="{FF2B5EF4-FFF2-40B4-BE49-F238E27FC236}">
                <a16:creationId xmlns:a16="http://schemas.microsoft.com/office/drawing/2014/main" id="{DF6978AA-D2F9-F78B-FF5E-7CFD4E7CB3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48" y="1739811"/>
            <a:ext cx="1769847" cy="1769847"/>
          </a:xfrm>
          <a:prstGeom prst="rect">
            <a:avLst/>
          </a:prstGeom>
        </p:spPr>
      </p:pic>
      <p:pic>
        <p:nvPicPr>
          <p:cNvPr id="1028" name="Picture 4" descr="Data Analysis Line Icons Editable Stroke Pixel Perfect For Mobile And Web  Contains Such Icons As Settings Data Science Big Data Artificial  Intelligence Statistics Stock Illustration - Download Image Now - iStock">
            <a:extLst>
              <a:ext uri="{FF2B5EF4-FFF2-40B4-BE49-F238E27FC236}">
                <a16:creationId xmlns:a16="http://schemas.microsoft.com/office/drawing/2014/main" id="{80FAD0FC-1CF3-3CA0-CBD8-25DDD35F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4805" y="508154"/>
            <a:ext cx="8400643" cy="809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Analysis Icon Vector Art, Icons, and Graphics for Free Download">
            <a:extLst>
              <a:ext uri="{FF2B5EF4-FFF2-40B4-BE49-F238E27FC236}">
                <a16:creationId xmlns:a16="http://schemas.microsoft.com/office/drawing/2014/main" id="{75372911-5E46-0EE0-6883-F4A1E5CA1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8" t="2562" r="60750" b="72490"/>
          <a:stretch/>
        </p:blipFill>
        <p:spPr bwMode="auto">
          <a:xfrm>
            <a:off x="6719887" y="3385024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64FCF65-22A6-FF04-8A76-1F8E53E9C2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7" y="2430712"/>
            <a:ext cx="4594337" cy="4594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E74C9FB-CCFE-A8B5-9EB7-E9FD1AF5ED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73" y="5062145"/>
            <a:ext cx="1524646" cy="15246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C8DC6F-0D50-6908-BC69-8795BCABB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70345" y="2184608"/>
            <a:ext cx="1098797" cy="1311615"/>
          </a:xfrm>
          <a:prstGeom prst="rect">
            <a:avLst/>
          </a:prstGeom>
        </p:spPr>
      </p:pic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03933214-B99C-F37B-AAD9-039B10320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0308"/>
              </p:ext>
            </p:extLst>
          </p:nvPr>
        </p:nvGraphicFramePr>
        <p:xfrm>
          <a:off x="6546194" y="2563493"/>
          <a:ext cx="503636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090">
                  <a:extLst>
                    <a:ext uri="{9D8B030D-6E8A-4147-A177-3AD203B41FA5}">
                      <a16:colId xmlns:a16="http://schemas.microsoft.com/office/drawing/2014/main" val="2853302585"/>
                    </a:ext>
                  </a:extLst>
                </a:gridCol>
                <a:gridCol w="1259090">
                  <a:extLst>
                    <a:ext uri="{9D8B030D-6E8A-4147-A177-3AD203B41FA5}">
                      <a16:colId xmlns:a16="http://schemas.microsoft.com/office/drawing/2014/main" val="31034236"/>
                    </a:ext>
                  </a:extLst>
                </a:gridCol>
                <a:gridCol w="1259090">
                  <a:extLst>
                    <a:ext uri="{9D8B030D-6E8A-4147-A177-3AD203B41FA5}">
                      <a16:colId xmlns:a16="http://schemas.microsoft.com/office/drawing/2014/main" val="1826435861"/>
                    </a:ext>
                  </a:extLst>
                </a:gridCol>
                <a:gridCol w="1259090">
                  <a:extLst>
                    <a:ext uri="{9D8B030D-6E8A-4147-A177-3AD203B41FA5}">
                      <a16:colId xmlns:a16="http://schemas.microsoft.com/office/drawing/2014/main" val="59277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a typeface="나눔스퀘어 ExtraBold" panose="020B0600000101010101" pitchFamily="50" charset="-127"/>
                          <a:cs typeface="+mn-cs"/>
                        </a:rPr>
                        <a:t>장소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a typeface="나눔스퀘어 ExtraBold" panose="020B0600000101010101" pitchFamily="50" charset="-127"/>
                          <a:cs typeface="+mn-cs"/>
                        </a:rPr>
                        <a:t>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a typeface="나눔스퀘어 ExtraBold" panose="020B0600000101010101" pitchFamily="50" charset="-127"/>
                          <a:cs typeface="+mn-cs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spc="-15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a typeface="나눔스퀘어 ExtraBold" panose="020B0600000101010101" pitchFamily="50" charset="-127"/>
                          <a:cs typeface="+mn-cs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59596"/>
                  </a:ext>
                </a:extLst>
              </a:tr>
            </a:tbl>
          </a:graphicData>
        </a:graphic>
      </p:graphicFrame>
      <p:pic>
        <p:nvPicPr>
          <p:cNvPr id="46" name="그림 45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3D8C80B5-5F65-D731-94A2-27086CCF0F8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4" b="27194"/>
          <a:stretch/>
        </p:blipFill>
        <p:spPr>
          <a:xfrm>
            <a:off x="7046145" y="4627889"/>
            <a:ext cx="4036457" cy="1805569"/>
          </a:xfrm>
          <a:prstGeom prst="rect">
            <a:avLst/>
          </a:prstGeom>
        </p:spPr>
      </p:pic>
      <p:pic>
        <p:nvPicPr>
          <p:cNvPr id="47" name="그림 46" descr="옅은이(가) 표시된 사진&#10;&#10;자동 생성된 설명">
            <a:extLst>
              <a:ext uri="{FF2B5EF4-FFF2-40B4-BE49-F238E27FC236}">
                <a16:creationId xmlns:a16="http://schemas.microsoft.com/office/drawing/2014/main" id="{FDC8ED51-0941-DAD5-2FD1-0E6ECB12F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9" y="4291481"/>
            <a:ext cx="3036732" cy="3036732"/>
          </a:xfrm>
          <a:prstGeom prst="rect">
            <a:avLst/>
          </a:prstGeom>
        </p:spPr>
      </p:pic>
      <p:pic>
        <p:nvPicPr>
          <p:cNvPr id="1026" name="Picture 2" descr="Monitor free icons designed by xnimrodx | Free icons, Vector icon design, Data  icon">
            <a:extLst>
              <a:ext uri="{FF2B5EF4-FFF2-40B4-BE49-F238E27FC236}">
                <a16:creationId xmlns:a16="http://schemas.microsoft.com/office/drawing/2014/main" id="{2B92B196-4E64-6231-9068-442954CE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2" y="1522644"/>
            <a:ext cx="2152039" cy="21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8623FFE-DB30-B9A8-2A4E-F6A5477B1A78}"/>
              </a:ext>
            </a:extLst>
          </p:cNvPr>
          <p:cNvGrpSpPr/>
          <p:nvPr/>
        </p:nvGrpSpPr>
        <p:grpSpPr>
          <a:xfrm>
            <a:off x="8026263" y="1733124"/>
            <a:ext cx="2092597" cy="2000203"/>
            <a:chOff x="-2549797" y="-1524646"/>
            <a:chExt cx="2092597" cy="2000203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9F2921D-A4C4-D954-2231-FC40C839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9197" y="-1524646"/>
              <a:ext cx="1524646" cy="152464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9AD691-21C3-C470-CC13-740A4AD74123}"/>
                </a:ext>
              </a:extLst>
            </p:cNvPr>
            <p:cNvSpPr txBox="1"/>
            <p:nvPr/>
          </p:nvSpPr>
          <p:spPr>
            <a:xfrm>
              <a:off x="-2549797" y="13892"/>
              <a:ext cx="2092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나눔스퀘어 ExtraBold" panose="020B0600000101010101" pitchFamily="50" charset="-127"/>
                </a:rPr>
                <a:t>인구수 </a:t>
              </a:r>
              <a:r>
                <a:rPr lang="ko-KR" altLang="en-US" sz="2400" b="1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나눔스퀘어 ExtraBold" panose="020B0600000101010101" pitchFamily="50" charset="-127"/>
                </a:rPr>
                <a:t>예측값</a:t>
              </a:r>
              <a:endPara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4E7BC226-7498-8ADB-15FF-CDA8239A501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26910" y="1900229"/>
            <a:ext cx="8135731" cy="51279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6D7A45C-6CF7-5B0F-2782-5FCAA11E8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17514" y="2096393"/>
            <a:ext cx="939147" cy="11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35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932E-6 1.60857E-6 L 0.13112 0.2234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6" y="111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547E-6 1.60857E-6 L 0.03213 0.2209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" y="110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792E-6 1.60857E-6 L -0.06568 0.2234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4" y="1117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1132E-6 1.60857E-6 L -0.17777 0.2234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4" y="11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6308E-6 -4.19152E-6 L 0.32058 0.0025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66218E-7 -4.59051E-6 L 9.66218E-7 -0.4359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7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9008E-6 -0.43595 L -0.27026 -0.43595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026 -0.43595 L -0.2679 -0.245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85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9 -0.2459 L -0.27156 -0.044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10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56 -0.0443 L -0.67872 -0.17597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17" y="-65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5379E-6 -2.76774E-6 L 0.00355 0.35406 C 0.00355 0.45359 -0.10441 0.41684 -0.13548 0.41684 C -0.1591 0.41684 -0.45759 0.40109 -0.48098 0.40109 " pathEditMode="relative" rAng="5400000" ptsTypes="AAAA">
                                      <p:cBhvr>
                                        <p:cTn id="185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72" y="21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086 0.40088 L -0.47779 0.00945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" y="-195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DBA9FB-F402-864E-BECD-F7A46127A197}"/>
              </a:ext>
            </a:extLst>
          </p:cNvPr>
          <p:cNvGrpSpPr/>
          <p:nvPr/>
        </p:nvGrpSpPr>
        <p:grpSpPr>
          <a:xfrm>
            <a:off x="1051101" y="1399807"/>
            <a:ext cx="4807200" cy="923330"/>
            <a:chOff x="185119" y="1133106"/>
            <a:chExt cx="4807200" cy="923330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6E3D74BF-64F9-B07B-1A6C-99C131E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947" y="1415051"/>
              <a:ext cx="1622372" cy="435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21107-3EC3-716A-41DD-6B55A6264C27}"/>
                </a:ext>
              </a:extLst>
            </p:cNvPr>
            <p:cNvSpPr txBox="1"/>
            <p:nvPr/>
          </p:nvSpPr>
          <p:spPr>
            <a:xfrm>
              <a:off x="185119" y="1133106"/>
              <a:ext cx="285462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 </a:t>
              </a:r>
              <a:r>
                <a:rPr lang="en-US" altLang="ko-KR" sz="6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2548A6-5F44-0BC5-995C-5C281C421237}"/>
              </a:ext>
            </a:extLst>
          </p:cNvPr>
          <p:cNvSpPr txBox="1"/>
          <p:nvPr/>
        </p:nvSpPr>
        <p:spPr>
          <a:xfrm>
            <a:off x="1051101" y="2455393"/>
            <a:ext cx="427360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623573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3723" y="0"/>
            <a:ext cx="9132328" cy="7559675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5160" y="0"/>
            <a:ext cx="8769454" cy="7559675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87003-2AD4-4A72-B05D-623050D37A04}"/>
              </a:ext>
            </a:extLst>
          </p:cNvPr>
          <p:cNvSpPr txBox="1"/>
          <p:nvPr/>
        </p:nvSpPr>
        <p:spPr>
          <a:xfrm>
            <a:off x="2817183" y="1589469"/>
            <a:ext cx="7805408" cy="43807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8000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시연</a:t>
            </a:r>
            <a:endParaRPr lang="en-US" altLang="ko-KR" sz="8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6091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DBA9FB-F402-864E-BECD-F7A46127A197}"/>
              </a:ext>
            </a:extLst>
          </p:cNvPr>
          <p:cNvGrpSpPr/>
          <p:nvPr/>
        </p:nvGrpSpPr>
        <p:grpSpPr>
          <a:xfrm>
            <a:off x="1051101" y="1399807"/>
            <a:ext cx="4807200" cy="923330"/>
            <a:chOff x="185119" y="1133106"/>
            <a:chExt cx="4807200" cy="923330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6E3D74BF-64F9-B07B-1A6C-99C131E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947" y="1415051"/>
              <a:ext cx="1622372" cy="435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21107-3EC3-716A-41DD-6B55A6264C27}"/>
                </a:ext>
              </a:extLst>
            </p:cNvPr>
            <p:cNvSpPr txBox="1"/>
            <p:nvPr/>
          </p:nvSpPr>
          <p:spPr>
            <a:xfrm>
              <a:off x="185119" y="1133106"/>
              <a:ext cx="285462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 </a:t>
              </a:r>
              <a:r>
                <a:rPr lang="en-US" altLang="ko-KR" sz="6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2548A6-5F44-0BC5-995C-5C281C421237}"/>
              </a:ext>
            </a:extLst>
          </p:cNvPr>
          <p:cNvSpPr txBox="1"/>
          <p:nvPr/>
        </p:nvSpPr>
        <p:spPr>
          <a:xfrm>
            <a:off x="1051101" y="2455393"/>
            <a:ext cx="32861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13986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B71BA66-B437-47DF-DAED-D27A9749992F}"/>
              </a:ext>
            </a:extLst>
          </p:cNvPr>
          <p:cNvGrpSpPr/>
          <p:nvPr/>
        </p:nvGrpSpPr>
        <p:grpSpPr>
          <a:xfrm>
            <a:off x="4483042" y="2516149"/>
            <a:ext cx="4464164" cy="4188475"/>
            <a:chOff x="4244928" y="2233708"/>
            <a:chExt cx="4765195" cy="447091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18F8427-1263-4639-996C-3D50E88B6F96}"/>
                </a:ext>
              </a:extLst>
            </p:cNvPr>
            <p:cNvGrpSpPr/>
            <p:nvPr/>
          </p:nvGrpSpPr>
          <p:grpSpPr>
            <a:xfrm>
              <a:off x="4456847" y="2233708"/>
              <a:ext cx="4470918" cy="4470916"/>
              <a:chOff x="2591361" y="1693328"/>
              <a:chExt cx="4715430" cy="471542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A689140-4FF2-4B90-AF13-D259F17C4B57}"/>
                  </a:ext>
                </a:extLst>
              </p:cNvPr>
              <p:cNvSpPr/>
              <p:nvPr/>
            </p:nvSpPr>
            <p:spPr>
              <a:xfrm>
                <a:off x="2784501" y="1886470"/>
                <a:ext cx="4329152" cy="4329144"/>
              </a:xfrm>
              <a:prstGeom prst="ellipse">
                <a:avLst/>
              </a:prstGeom>
              <a:noFill/>
              <a:ln w="31750"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83708A4-7856-4274-BD9C-61E35EB4A464}"/>
                  </a:ext>
                </a:extLst>
              </p:cNvPr>
              <p:cNvGrpSpPr/>
              <p:nvPr/>
            </p:nvGrpSpPr>
            <p:grpSpPr>
              <a:xfrm>
                <a:off x="4886195" y="1693328"/>
                <a:ext cx="271394" cy="4715428"/>
                <a:chOff x="4890796" y="1765236"/>
                <a:chExt cx="252704" cy="4390689"/>
              </a:xfrm>
            </p:grpSpPr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6E59C82B-B7E7-4783-B78D-8E210EC3D79C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" name="화살표: 갈매기형 수장 26">
                  <a:extLst>
                    <a:ext uri="{FF2B5EF4-FFF2-40B4-BE49-F238E27FC236}">
                      <a16:creationId xmlns:a16="http://schemas.microsoft.com/office/drawing/2014/main" id="{859C4F38-6FCB-41A8-8C24-CD81AE20B8D0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DBA3A2D-12DF-482E-ABA9-8D28E41F602C}"/>
                  </a:ext>
                </a:extLst>
              </p:cNvPr>
              <p:cNvGrpSpPr/>
              <p:nvPr/>
            </p:nvGrpSpPr>
            <p:grpSpPr>
              <a:xfrm rot="16200000">
                <a:off x="4813379" y="1693327"/>
                <a:ext cx="271394" cy="4715430"/>
                <a:chOff x="4890796" y="1765236"/>
                <a:chExt cx="252704" cy="4390689"/>
              </a:xfrm>
            </p:grpSpPr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24683E68-A2DD-44CC-BB31-D031D942687E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5" name="화살표: 갈매기형 수장 24">
                  <a:extLst>
                    <a:ext uri="{FF2B5EF4-FFF2-40B4-BE49-F238E27FC236}">
                      <a16:creationId xmlns:a16="http://schemas.microsoft.com/office/drawing/2014/main" id="{1E7B6960-5B82-4D55-92D2-0672C4EBCBEE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526CD8-ACDB-448B-8208-F68C81C17C87}"/>
                </a:ext>
              </a:extLst>
            </p:cNvPr>
            <p:cNvSpPr/>
            <p:nvPr/>
          </p:nvSpPr>
          <p:spPr>
            <a:xfrm>
              <a:off x="4244928" y="2258768"/>
              <a:ext cx="1939686" cy="1939678"/>
            </a:xfrm>
            <a:prstGeom prst="ellipse">
              <a:avLst/>
            </a:prstGeom>
            <a:solidFill>
              <a:srgbClr val="30405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1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736015D-0E34-48FD-B220-1363C4598D33}"/>
                </a:ext>
              </a:extLst>
            </p:cNvPr>
            <p:cNvSpPr/>
            <p:nvPr/>
          </p:nvSpPr>
          <p:spPr>
            <a:xfrm>
              <a:off x="7070437" y="2258768"/>
              <a:ext cx="1939686" cy="1939678"/>
            </a:xfrm>
            <a:prstGeom prst="ellipse">
              <a:avLst/>
            </a:prstGeom>
            <a:solidFill>
              <a:srgbClr val="97A0A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2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19CD0BF-48E2-4550-8304-D23D6D1BE8C2}"/>
                </a:ext>
              </a:extLst>
            </p:cNvPr>
            <p:cNvSpPr/>
            <p:nvPr/>
          </p:nvSpPr>
          <p:spPr>
            <a:xfrm>
              <a:off x="4244928" y="4646863"/>
              <a:ext cx="1939686" cy="1939678"/>
            </a:xfrm>
            <a:prstGeom prst="ellipse">
              <a:avLst/>
            </a:prstGeom>
            <a:solidFill>
              <a:srgbClr val="97A0A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4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9C1994B-0199-4EF8-A884-1BF23FBFC60C}"/>
                </a:ext>
              </a:extLst>
            </p:cNvPr>
            <p:cNvSpPr/>
            <p:nvPr/>
          </p:nvSpPr>
          <p:spPr>
            <a:xfrm>
              <a:off x="7070437" y="4646863"/>
              <a:ext cx="1939686" cy="1939678"/>
            </a:xfrm>
            <a:prstGeom prst="ellipse">
              <a:avLst/>
            </a:prstGeom>
            <a:solidFill>
              <a:srgbClr val="30405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3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80676-83BF-47C1-957B-FB355C1F8324}"/>
              </a:ext>
            </a:extLst>
          </p:cNvPr>
          <p:cNvSpPr/>
          <p:nvPr/>
        </p:nvSpPr>
        <p:spPr>
          <a:xfrm>
            <a:off x="9156891" y="2512591"/>
            <a:ext cx="3829575" cy="1189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웹서비스 개발하게 되면 관리자 페이지가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중요하다고 강사님에게 배웠는데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Django Framework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는 관리자페이지가 만들어져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편리한 기능이 있다는 것을 깨닫게 되었습니다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29BDA-F332-4B71-8BA6-FD69DCF44DDF}"/>
              </a:ext>
            </a:extLst>
          </p:cNvPr>
          <p:cNvSpPr/>
          <p:nvPr/>
        </p:nvSpPr>
        <p:spPr>
          <a:xfrm>
            <a:off x="9098542" y="5473655"/>
            <a:ext cx="4049827" cy="118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머신러닝을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 처음으로 활용해보면서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여러가지 모델들에 대해 공부해 볼 수 있었고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,</a:t>
            </a: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향후 기회가 된다면 다른 모델을 활용한 </a:t>
            </a:r>
            <a:r>
              <a:rPr lang="ko-KR" altLang="en-US" sz="1534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머신러닝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프로젝트를 진행해보고 싶은 생각이 들었습니다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.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0FF6CA-40E8-44C7-877E-578155F3D76F}"/>
              </a:ext>
            </a:extLst>
          </p:cNvPr>
          <p:cNvSpPr/>
          <p:nvPr/>
        </p:nvSpPr>
        <p:spPr>
          <a:xfrm>
            <a:off x="592036" y="2460074"/>
            <a:ext cx="3793988" cy="1498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처음 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Python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을 이용하여 진행한 프로젝트라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어렵고 막히는 부분들이 많았고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구현하려는 기능들을 전부 해내지는 못했지만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,</a:t>
            </a: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팀원들과 같이 고민하고 해결해 나가다 보니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이렇게 마무리 지을 수 있던 것 같다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7A4D84-EFE2-40F0-A6EB-CD3A22D6B758}"/>
              </a:ext>
            </a:extLst>
          </p:cNvPr>
          <p:cNvSpPr/>
          <p:nvPr/>
        </p:nvSpPr>
        <p:spPr>
          <a:xfrm>
            <a:off x="332541" y="5466538"/>
            <a:ext cx="3975447" cy="1189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앞서 발표했듯이 조원들이 프로젝트를 진행하며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한 분야가 아닌 여러가지 분야에 걸쳐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함께 진행하여 모두가 전체적인 프로젝트의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흐름을 이해할 수 있어 좋았습니다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.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328615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181213238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53723" y="0"/>
            <a:ext cx="9132328" cy="7559675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5160" y="0"/>
            <a:ext cx="8769454" cy="7559675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ADD3B-D29E-75A3-2297-5E40BA7ADFFF}"/>
              </a:ext>
            </a:extLst>
          </p:cNvPr>
          <p:cNvSpPr txBox="1"/>
          <p:nvPr/>
        </p:nvSpPr>
        <p:spPr>
          <a:xfrm>
            <a:off x="2817183" y="1589469"/>
            <a:ext cx="7805408" cy="43807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b="1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Q &amp; A</a:t>
            </a:r>
            <a:endParaRPr lang="en-US" altLang="ko-KR" sz="9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778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4BCFF6-DA59-78F7-743E-D46F73AAAA35}"/>
              </a:ext>
            </a:extLst>
          </p:cNvPr>
          <p:cNvSpPr txBox="1"/>
          <p:nvPr/>
        </p:nvSpPr>
        <p:spPr>
          <a:xfrm>
            <a:off x="6238879" y="460092"/>
            <a:ext cx="315631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605E6F-4CB7-A2F1-C7CE-FDA74F30A044}"/>
              </a:ext>
            </a:extLst>
          </p:cNvPr>
          <p:cNvSpPr txBox="1"/>
          <p:nvPr/>
        </p:nvSpPr>
        <p:spPr>
          <a:xfrm>
            <a:off x="6238879" y="1263224"/>
            <a:ext cx="5025415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프로젝트 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463D9-B525-E5B1-22BF-7E5571447D0B}"/>
              </a:ext>
            </a:extLst>
          </p:cNvPr>
          <p:cNvSpPr txBox="1"/>
          <p:nvPr/>
        </p:nvSpPr>
        <p:spPr>
          <a:xfrm>
            <a:off x="6238878" y="2066356"/>
            <a:ext cx="5528758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프로젝트 수행 절차 및 방법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31FDF-4BB8-C608-4686-685574B910E3}"/>
              </a:ext>
            </a:extLst>
          </p:cNvPr>
          <p:cNvSpPr txBox="1"/>
          <p:nvPr/>
        </p:nvSpPr>
        <p:spPr>
          <a:xfrm>
            <a:off x="6238880" y="2869488"/>
            <a:ext cx="3977051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304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수행결과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4067-563C-EB23-FD40-9ED1FF69F3EA}"/>
              </a:ext>
            </a:extLst>
          </p:cNvPr>
          <p:cNvSpPr txBox="1"/>
          <p:nvPr/>
        </p:nvSpPr>
        <p:spPr>
          <a:xfrm>
            <a:off x="6238880" y="3672619"/>
            <a:ext cx="3197991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2192180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86491-7BD2-4DBD-80EB-0F3D8DC21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34" y="2"/>
            <a:ext cx="1068771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A5E4A71B-FD21-445F-969F-B96537A44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29539" y="7069931"/>
            <a:ext cx="580696" cy="226220"/>
          </a:xfrm>
        </p:spPr>
        <p:txBody>
          <a:bodyPr/>
          <a:lstStyle/>
          <a:p>
            <a:fld id="{A58B6A53-B14F-4F84-8CFF-282CDD96CCB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8F8427-1263-4639-996C-3D50E88B6F96}"/>
              </a:ext>
            </a:extLst>
          </p:cNvPr>
          <p:cNvGrpSpPr/>
          <p:nvPr/>
        </p:nvGrpSpPr>
        <p:grpSpPr>
          <a:xfrm>
            <a:off x="4480293" y="2221985"/>
            <a:ext cx="4470918" cy="4470916"/>
            <a:chOff x="2591361" y="1693328"/>
            <a:chExt cx="4715430" cy="471542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689140-4FF2-4B90-AF13-D259F17C4B57}"/>
                </a:ext>
              </a:extLst>
            </p:cNvPr>
            <p:cNvSpPr/>
            <p:nvPr/>
          </p:nvSpPr>
          <p:spPr>
            <a:xfrm>
              <a:off x="2784501" y="1886470"/>
              <a:ext cx="4329152" cy="4329144"/>
            </a:xfrm>
            <a:prstGeom prst="ellipse">
              <a:avLst/>
            </a:prstGeom>
            <a:noFill/>
            <a:ln w="31750"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83708A4-7856-4274-BD9C-61E35EB4A464}"/>
                </a:ext>
              </a:extLst>
            </p:cNvPr>
            <p:cNvGrpSpPr/>
            <p:nvPr/>
          </p:nvGrpSpPr>
          <p:grpSpPr>
            <a:xfrm>
              <a:off x="4886195" y="1693328"/>
              <a:ext cx="271394" cy="4715428"/>
              <a:chOff x="4890796" y="1765236"/>
              <a:chExt cx="252704" cy="4390689"/>
            </a:xfrm>
          </p:grpSpPr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6E59C82B-B7E7-4783-B78D-8E210EC3D79C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spcBef>
                    <a:spcPts val="171"/>
                  </a:spcBef>
                  <a:tabLst>
                    <a:tab pos="60869" algn="l"/>
                    <a:tab pos="97391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859C4F38-6FCB-41A8-8C24-CD81AE20B8D0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spcBef>
                    <a:spcPts val="171"/>
                  </a:spcBef>
                  <a:tabLst>
                    <a:tab pos="60869" algn="l"/>
                    <a:tab pos="97391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DBA3A2D-12DF-482E-ABA9-8D28E41F602C}"/>
                </a:ext>
              </a:extLst>
            </p:cNvPr>
            <p:cNvGrpSpPr/>
            <p:nvPr/>
          </p:nvGrpSpPr>
          <p:grpSpPr>
            <a:xfrm rot="16200000">
              <a:off x="4813379" y="1693327"/>
              <a:ext cx="271394" cy="4715430"/>
              <a:chOff x="4890796" y="1765236"/>
              <a:chExt cx="252704" cy="4390689"/>
            </a:xfrm>
          </p:grpSpPr>
          <p:sp>
            <p:nvSpPr>
              <p:cNvPr id="24" name="화살표: 갈매기형 수장 23">
                <a:extLst>
                  <a:ext uri="{FF2B5EF4-FFF2-40B4-BE49-F238E27FC236}">
                    <a16:creationId xmlns:a16="http://schemas.microsoft.com/office/drawing/2014/main" id="{24683E68-A2DD-44CC-BB31-D031D942687E}"/>
                  </a:ext>
                </a:extLst>
              </p:cNvPr>
              <p:cNvSpPr/>
              <p:nvPr/>
            </p:nvSpPr>
            <p:spPr>
              <a:xfrm>
                <a:off x="4890796" y="1765236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spcBef>
                    <a:spcPts val="171"/>
                  </a:spcBef>
                  <a:tabLst>
                    <a:tab pos="60869" algn="l"/>
                    <a:tab pos="97391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1E7B6960-5B82-4D55-92D2-0672C4EBCBEE}"/>
                  </a:ext>
                </a:extLst>
              </p:cNvPr>
              <p:cNvSpPr/>
              <p:nvPr/>
            </p:nvSpPr>
            <p:spPr>
              <a:xfrm rot="10800000">
                <a:off x="4890796" y="5796243"/>
                <a:ext cx="252704" cy="359682"/>
              </a:xfrm>
              <a:prstGeom prst="chevron">
                <a:avLst>
                  <a:gd name="adj" fmla="val 56533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spcBef>
                    <a:spcPts val="171"/>
                  </a:spcBef>
                  <a:tabLst>
                    <a:tab pos="60869" algn="l"/>
                    <a:tab pos="97391" algn="l"/>
                  </a:tabLst>
                </a:pPr>
                <a:endParaRPr lang="ko-KR" altLang="en-US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F526CD8-ACDB-448B-8208-F68C81C17C87}"/>
              </a:ext>
            </a:extLst>
          </p:cNvPr>
          <p:cNvSpPr/>
          <p:nvPr/>
        </p:nvSpPr>
        <p:spPr>
          <a:xfrm>
            <a:off x="4268374" y="2247045"/>
            <a:ext cx="1939686" cy="1939678"/>
          </a:xfrm>
          <a:prstGeom prst="ellipse">
            <a:avLst/>
          </a:prstGeom>
          <a:solidFill>
            <a:srgbClr val="304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736015D-0E34-48FD-B220-1363C4598D33}"/>
              </a:ext>
            </a:extLst>
          </p:cNvPr>
          <p:cNvSpPr/>
          <p:nvPr/>
        </p:nvSpPr>
        <p:spPr>
          <a:xfrm>
            <a:off x="7093883" y="2247045"/>
            <a:ext cx="1939686" cy="1939678"/>
          </a:xfrm>
          <a:prstGeom prst="ellipse">
            <a:avLst/>
          </a:prstGeom>
          <a:solidFill>
            <a:srgbClr val="97A0A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19CD0BF-48E2-4550-8304-D23D6D1BE8C2}"/>
              </a:ext>
            </a:extLst>
          </p:cNvPr>
          <p:cNvSpPr/>
          <p:nvPr/>
        </p:nvSpPr>
        <p:spPr>
          <a:xfrm>
            <a:off x="4268374" y="4635140"/>
            <a:ext cx="1939686" cy="1939678"/>
          </a:xfrm>
          <a:prstGeom prst="ellipse">
            <a:avLst/>
          </a:prstGeom>
          <a:solidFill>
            <a:srgbClr val="97A0A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9C1994B-0199-4EF8-A884-1BF23FBFC60C}"/>
              </a:ext>
            </a:extLst>
          </p:cNvPr>
          <p:cNvSpPr/>
          <p:nvPr/>
        </p:nvSpPr>
        <p:spPr>
          <a:xfrm>
            <a:off x="7093883" y="4635140"/>
            <a:ext cx="1939686" cy="1939678"/>
          </a:xfrm>
          <a:prstGeom prst="ellipse">
            <a:avLst/>
          </a:prstGeom>
          <a:solidFill>
            <a:srgbClr val="30405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080676-83BF-47C1-957B-FB355C1F8324}"/>
              </a:ext>
            </a:extLst>
          </p:cNvPr>
          <p:cNvSpPr/>
          <p:nvPr/>
        </p:nvSpPr>
        <p:spPr>
          <a:xfrm>
            <a:off x="9362050" y="2965232"/>
            <a:ext cx="2017219" cy="23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내용을 입력하세요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C29BDA-F332-4B71-8BA6-FD69DCF44DDF}"/>
              </a:ext>
            </a:extLst>
          </p:cNvPr>
          <p:cNvSpPr/>
          <p:nvPr/>
        </p:nvSpPr>
        <p:spPr>
          <a:xfrm>
            <a:off x="9362050" y="5520256"/>
            <a:ext cx="2017219" cy="23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내용을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0FF6CA-40E8-44C7-877E-578155F3D76F}"/>
              </a:ext>
            </a:extLst>
          </p:cNvPr>
          <p:cNvSpPr/>
          <p:nvPr/>
        </p:nvSpPr>
        <p:spPr>
          <a:xfrm>
            <a:off x="2060507" y="2965232"/>
            <a:ext cx="2017219" cy="23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내용을 입력하세요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7A4D84-EFE2-40F0-A6EB-CD3A22D6B758}"/>
              </a:ext>
            </a:extLst>
          </p:cNvPr>
          <p:cNvSpPr/>
          <p:nvPr/>
        </p:nvSpPr>
        <p:spPr>
          <a:xfrm>
            <a:off x="2060507" y="5520256"/>
            <a:ext cx="2017219" cy="23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r"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내용을 입력하세요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BA97DDD-0D67-FF3E-667B-B566000F1CFC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328615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6675469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A5E4A71B-FD21-445F-969F-B96537A44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29539" y="7069931"/>
            <a:ext cx="580696" cy="226220"/>
          </a:xfrm>
        </p:spPr>
        <p:txBody>
          <a:bodyPr/>
          <a:lstStyle/>
          <a:p>
            <a:fld id="{A58B6A53-B14F-4F84-8CFF-282CDD96CCB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1807370" y="1648137"/>
            <a:ext cx="2874118" cy="369332"/>
            <a:chOff x="566738" y="1571937"/>
            <a:chExt cx="2874118" cy="369332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54223" y="1571937"/>
              <a:ext cx="2686633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소제목을 입력하세요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C72E31A-0D3D-4C1C-BA8B-B22D549B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57260"/>
              </p:ext>
            </p:extLst>
          </p:nvPr>
        </p:nvGraphicFramePr>
        <p:xfrm>
          <a:off x="1766094" y="2730053"/>
          <a:ext cx="9907589" cy="433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8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8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r>
                        <a:rPr lang="en-US" altLang="ko-KR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14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4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4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0B4843-185D-4C6B-898C-448FB38100CE}"/>
              </a:ext>
            </a:extLst>
          </p:cNvPr>
          <p:cNvGrpSpPr/>
          <p:nvPr/>
        </p:nvGrpSpPr>
        <p:grpSpPr>
          <a:xfrm>
            <a:off x="1725074" y="2226817"/>
            <a:ext cx="9989626" cy="503238"/>
            <a:chOff x="495002" y="2082800"/>
            <a:chExt cx="9660536" cy="503238"/>
          </a:xfrm>
          <a:effectLst>
            <a:outerShdw dist="63500" dir="5400000" algn="t" rotWithShape="0">
              <a:prstClr val="black">
                <a:alpha val="15000"/>
              </a:prstClr>
            </a:outerShdw>
          </a:effectLst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28F0963-AF97-4C98-8B41-3B9C0BDF2068}"/>
                </a:ext>
              </a:extLst>
            </p:cNvPr>
            <p:cNvGrpSpPr/>
            <p:nvPr/>
          </p:nvGrpSpPr>
          <p:grpSpPr>
            <a:xfrm>
              <a:off x="495002" y="2082800"/>
              <a:ext cx="9660536" cy="503238"/>
              <a:chOff x="511864" y="2082800"/>
              <a:chExt cx="9989626" cy="50323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08C314A-CD12-441B-A7AB-54D85B41CC12}"/>
                  </a:ext>
                </a:extLst>
              </p:cNvPr>
              <p:cNvSpPr/>
              <p:nvPr/>
            </p:nvSpPr>
            <p:spPr>
              <a:xfrm>
                <a:off x="511864" y="2082800"/>
                <a:ext cx="9989626" cy="503238"/>
              </a:xfrm>
              <a:prstGeom prst="roundRect">
                <a:avLst/>
              </a:prstGeom>
              <a:solidFill>
                <a:srgbClr val="3040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69" algn="l"/>
                    <a:tab pos="97391" algn="l"/>
                  </a:tabLst>
                </a:pP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638AFD5-D0AD-4595-A9EA-A7D99B002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6751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980F754-2B46-4AE3-8331-6148FA426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7424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1637F937-46EC-43E5-B03B-DCBB5725B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4508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3F48A7A-DC91-406D-A360-D9FC4654D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856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A718BE-BEA6-4705-ABB1-A42BC49278F3}"/>
                </a:ext>
              </a:extLst>
            </p:cNvPr>
            <p:cNvSpPr/>
            <p:nvPr/>
          </p:nvSpPr>
          <p:spPr>
            <a:xfrm>
              <a:off x="534671" y="2225899"/>
              <a:ext cx="1235060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순서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CD0A36C-B50B-4E8F-8F69-A919AF7F6577}"/>
                </a:ext>
              </a:extLst>
            </p:cNvPr>
            <p:cNvSpPr/>
            <p:nvPr/>
          </p:nvSpPr>
          <p:spPr>
            <a:xfrm>
              <a:off x="1769731" y="2225899"/>
              <a:ext cx="2086335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2396C4-E5C7-4E7E-A6FD-134BB75DB51D}"/>
                </a:ext>
              </a:extLst>
            </p:cNvPr>
            <p:cNvSpPr/>
            <p:nvPr/>
          </p:nvSpPr>
          <p:spPr>
            <a:xfrm>
              <a:off x="3893819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2222A5-B3AE-4DBD-B9CD-427485F876BA}"/>
                </a:ext>
              </a:extLst>
            </p:cNvPr>
            <p:cNvSpPr/>
            <p:nvPr/>
          </p:nvSpPr>
          <p:spPr>
            <a:xfrm>
              <a:off x="5963919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63256A-A9B7-4568-85F1-A69A977410EB}"/>
                </a:ext>
              </a:extLst>
            </p:cNvPr>
            <p:cNvSpPr/>
            <p:nvPr/>
          </p:nvSpPr>
          <p:spPr>
            <a:xfrm>
              <a:off x="804037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E4F7D52E-7D8A-4CBC-938E-9C6241BF3807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3286156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18550186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FDB6B-D4F2-4782-B431-D0327E0F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918" y="1227848"/>
            <a:ext cx="4600829" cy="553966"/>
          </a:xfrm>
        </p:spPr>
        <p:txBody>
          <a:bodyPr/>
          <a:lstStyle/>
          <a:p>
            <a:r>
              <a:rPr lang="ko-KR" altLang="en-US"/>
              <a:t>내용을 입력해주세요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A5E4A71B-FD21-445F-969F-B96537A44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29539" y="7069931"/>
            <a:ext cx="580696" cy="226220"/>
          </a:xfrm>
        </p:spPr>
        <p:txBody>
          <a:bodyPr/>
          <a:lstStyle/>
          <a:p>
            <a:fld id="{A58B6A53-B14F-4F84-8CFF-282CDD96CCB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1807370" y="1648137"/>
            <a:ext cx="2874118" cy="369332"/>
            <a:chOff x="566738" y="1571937"/>
            <a:chExt cx="2874118" cy="369332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54223" y="1571937"/>
              <a:ext cx="2686633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소제목을 입력하세요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151D46F-9B9F-440E-A0C2-E7B735E3C89F}"/>
              </a:ext>
            </a:extLst>
          </p:cNvPr>
          <p:cNvCxnSpPr/>
          <p:nvPr/>
        </p:nvCxnSpPr>
        <p:spPr>
          <a:xfrm>
            <a:off x="3513836" y="3682272"/>
            <a:ext cx="6225295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085878-ADF5-46FB-A7D5-D7EFAF5C6AC6}"/>
              </a:ext>
            </a:extLst>
          </p:cNvPr>
          <p:cNvSpPr txBox="1"/>
          <p:nvPr/>
        </p:nvSpPr>
        <p:spPr>
          <a:xfrm>
            <a:off x="1936041" y="5331640"/>
            <a:ext cx="1902705" cy="38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상세한 빈칸의 설명을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기입해 주시면 되겠습니다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0">
            <a:extLst>
              <a:ext uri="{FF2B5EF4-FFF2-40B4-BE49-F238E27FC236}">
                <a16:creationId xmlns:a16="http://schemas.microsoft.com/office/drawing/2014/main" id="{56F12F81-1128-478D-88D4-037EC6EF5E81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2057582" y="2854169"/>
            <a:ext cx="1659624" cy="1659744"/>
          </a:xfrm>
          <a:prstGeom prst="roundRect">
            <a:avLst/>
          </a:prstGeom>
          <a:solidFill>
            <a:srgbClr val="304050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719B2E34-3277-4E13-A3F7-E7A4AC705F09}"/>
              </a:ext>
            </a:extLst>
          </p:cNvPr>
          <p:cNvGrpSpPr>
            <a:grpSpLocks/>
          </p:cNvGrpSpPr>
          <p:nvPr/>
        </p:nvGrpSpPr>
        <p:grpSpPr bwMode="auto">
          <a:xfrm>
            <a:off x="2287249" y="3248394"/>
            <a:ext cx="1151132" cy="1014473"/>
            <a:chOff x="9434513" y="2310223"/>
            <a:chExt cx="1192212" cy="1051264"/>
          </a:xfrm>
        </p:grpSpPr>
        <p:sp>
          <p:nvSpPr>
            <p:cNvPr id="33" name="Rectangle 304">
              <a:extLst>
                <a:ext uri="{FF2B5EF4-FFF2-40B4-BE49-F238E27FC236}">
                  <a16:creationId xmlns:a16="http://schemas.microsoft.com/office/drawing/2014/main" id="{EB859405-FE8A-4C19-B79C-587B35A7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513" y="2310223"/>
              <a:ext cx="1187450" cy="60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SAMPLE</a:t>
              </a:r>
            </a:p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</a:t>
              </a:r>
            </a:p>
          </p:txBody>
        </p:sp>
        <p:sp>
          <p:nvSpPr>
            <p:cNvPr id="34" name="Rectangle 304">
              <a:extLst>
                <a:ext uri="{FF2B5EF4-FFF2-40B4-BE49-F238E27FC236}">
                  <a16:creationId xmlns:a16="http://schemas.microsoft.com/office/drawing/2014/main" id="{5E937123-A321-4436-AD67-44992A5A3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9275" y="3042548"/>
              <a:ext cx="1187450" cy="318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</p:grpSp>
      <p:sp>
        <p:nvSpPr>
          <p:cNvPr id="14" name="직사각형 43">
            <a:extLst>
              <a:ext uri="{FF2B5EF4-FFF2-40B4-BE49-F238E27FC236}">
                <a16:creationId xmlns:a16="http://schemas.microsoft.com/office/drawing/2014/main" id="{7B660A3B-C24E-4350-B106-63BF759D49F7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4608738" y="2854169"/>
            <a:ext cx="1659624" cy="1659744"/>
          </a:xfrm>
          <a:prstGeom prst="roundRect">
            <a:avLst/>
          </a:prstGeom>
          <a:solidFill>
            <a:srgbClr val="97A0A7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15" name="그룹 49">
            <a:extLst>
              <a:ext uri="{FF2B5EF4-FFF2-40B4-BE49-F238E27FC236}">
                <a16:creationId xmlns:a16="http://schemas.microsoft.com/office/drawing/2014/main" id="{441CD9FB-6C2A-4DAD-8892-E0706F50B54E}"/>
              </a:ext>
            </a:extLst>
          </p:cNvPr>
          <p:cNvGrpSpPr>
            <a:grpSpLocks/>
          </p:cNvGrpSpPr>
          <p:nvPr/>
        </p:nvGrpSpPr>
        <p:grpSpPr bwMode="auto">
          <a:xfrm>
            <a:off x="4854790" y="3248394"/>
            <a:ext cx="1151132" cy="1014473"/>
            <a:chOff x="9434513" y="2310223"/>
            <a:chExt cx="1192212" cy="1051264"/>
          </a:xfrm>
        </p:grpSpPr>
        <p:sp>
          <p:nvSpPr>
            <p:cNvPr id="31" name="Rectangle 304">
              <a:extLst>
                <a:ext uri="{FF2B5EF4-FFF2-40B4-BE49-F238E27FC236}">
                  <a16:creationId xmlns:a16="http://schemas.microsoft.com/office/drawing/2014/main" id="{9358AD07-D6C5-4E44-9DCC-689A8C644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513" y="2310223"/>
              <a:ext cx="1187450" cy="60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SAMPLE</a:t>
              </a:r>
            </a:p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</a:t>
              </a:r>
            </a:p>
          </p:txBody>
        </p:sp>
        <p:sp>
          <p:nvSpPr>
            <p:cNvPr id="32" name="Rectangle 304">
              <a:extLst>
                <a:ext uri="{FF2B5EF4-FFF2-40B4-BE49-F238E27FC236}">
                  <a16:creationId xmlns:a16="http://schemas.microsoft.com/office/drawing/2014/main" id="{2475240D-0C90-4536-B4FB-2034212D6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9275" y="3042548"/>
              <a:ext cx="1187450" cy="318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</p:grpSp>
      <p:sp>
        <p:nvSpPr>
          <p:cNvPr id="16" name="직사각형 44">
            <a:extLst>
              <a:ext uri="{FF2B5EF4-FFF2-40B4-BE49-F238E27FC236}">
                <a16:creationId xmlns:a16="http://schemas.microsoft.com/office/drawing/2014/main" id="{D8F03636-2820-4382-88AC-9EE6039A79B3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7159892" y="2854169"/>
            <a:ext cx="1659624" cy="1659744"/>
          </a:xfrm>
          <a:prstGeom prst="roundRect">
            <a:avLst/>
          </a:prstGeom>
          <a:solidFill>
            <a:srgbClr val="304050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17" name="그룹 52">
            <a:extLst>
              <a:ext uri="{FF2B5EF4-FFF2-40B4-BE49-F238E27FC236}">
                <a16:creationId xmlns:a16="http://schemas.microsoft.com/office/drawing/2014/main" id="{935F9B04-C955-49AA-9797-FA767000EFDD}"/>
              </a:ext>
            </a:extLst>
          </p:cNvPr>
          <p:cNvGrpSpPr>
            <a:grpSpLocks/>
          </p:cNvGrpSpPr>
          <p:nvPr/>
        </p:nvGrpSpPr>
        <p:grpSpPr bwMode="auto">
          <a:xfrm>
            <a:off x="7403935" y="3248394"/>
            <a:ext cx="1151132" cy="1014473"/>
            <a:chOff x="9434513" y="2310223"/>
            <a:chExt cx="1192212" cy="1051264"/>
          </a:xfrm>
        </p:grpSpPr>
        <p:sp>
          <p:nvSpPr>
            <p:cNvPr id="29" name="Rectangle 304">
              <a:extLst>
                <a:ext uri="{FF2B5EF4-FFF2-40B4-BE49-F238E27FC236}">
                  <a16:creationId xmlns:a16="http://schemas.microsoft.com/office/drawing/2014/main" id="{29A2E476-4CF2-4A2C-829A-F9E22CFAA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513" y="2310223"/>
              <a:ext cx="1187450" cy="60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SAMPLE</a:t>
              </a:r>
            </a:p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</a:t>
              </a:r>
            </a:p>
          </p:txBody>
        </p:sp>
        <p:sp>
          <p:nvSpPr>
            <p:cNvPr id="30" name="Rectangle 304">
              <a:extLst>
                <a:ext uri="{FF2B5EF4-FFF2-40B4-BE49-F238E27FC236}">
                  <a16:creationId xmlns:a16="http://schemas.microsoft.com/office/drawing/2014/main" id="{4A461F09-F30D-45BA-A15C-A72694CFD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9275" y="3042548"/>
              <a:ext cx="1187450" cy="318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</a:p>
          </p:txBody>
        </p:sp>
      </p:grpSp>
      <p:sp>
        <p:nvSpPr>
          <p:cNvPr id="18" name="직사각형 46">
            <a:extLst>
              <a:ext uri="{FF2B5EF4-FFF2-40B4-BE49-F238E27FC236}">
                <a16:creationId xmlns:a16="http://schemas.microsoft.com/office/drawing/2014/main" id="{361F58A3-8A4A-4D53-A0A7-2629D16B8845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9711048" y="2854169"/>
            <a:ext cx="1659624" cy="1659744"/>
          </a:xfrm>
          <a:prstGeom prst="roundRect">
            <a:avLst/>
          </a:prstGeom>
          <a:solidFill>
            <a:srgbClr val="97A0A7"/>
          </a:solidFill>
          <a:ln>
            <a:noFill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lang="ko-KR" altLang="en-US" sz="16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19" name="그룹 55">
            <a:extLst>
              <a:ext uri="{FF2B5EF4-FFF2-40B4-BE49-F238E27FC236}">
                <a16:creationId xmlns:a16="http://schemas.microsoft.com/office/drawing/2014/main" id="{1BC79E5F-8C29-4737-A831-85B4DCA222EB}"/>
              </a:ext>
            </a:extLst>
          </p:cNvPr>
          <p:cNvGrpSpPr>
            <a:grpSpLocks/>
          </p:cNvGrpSpPr>
          <p:nvPr/>
        </p:nvGrpSpPr>
        <p:grpSpPr bwMode="auto">
          <a:xfrm>
            <a:off x="9971479" y="3248394"/>
            <a:ext cx="1151132" cy="1014473"/>
            <a:chOff x="9434513" y="2310223"/>
            <a:chExt cx="1192212" cy="1051264"/>
          </a:xfrm>
        </p:grpSpPr>
        <p:sp>
          <p:nvSpPr>
            <p:cNvPr id="27" name="Rectangle 304">
              <a:extLst>
                <a:ext uri="{FF2B5EF4-FFF2-40B4-BE49-F238E27FC236}">
                  <a16:creationId xmlns:a16="http://schemas.microsoft.com/office/drawing/2014/main" id="{0A6F8433-1D87-4C20-BC25-D3FD1CCCD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4513" y="2310223"/>
              <a:ext cx="1187450" cy="605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SAMPLE</a:t>
              </a:r>
            </a:p>
            <a:p>
              <a:pPr algn="ctr" eaLnBrk="1" latinLnBrk="1" hangingPunct="1"/>
              <a:r>
                <a: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TEXT</a:t>
              </a:r>
            </a:p>
          </p:txBody>
        </p:sp>
        <p:sp>
          <p:nvSpPr>
            <p:cNvPr id="28" name="Rectangle 304">
              <a:extLst>
                <a:ext uri="{FF2B5EF4-FFF2-40B4-BE49-F238E27FC236}">
                  <a16:creationId xmlns:a16="http://schemas.microsoft.com/office/drawing/2014/main" id="{5A56D544-5FC5-4C5A-AC96-07B90E4FE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9275" y="3042548"/>
              <a:ext cx="1187450" cy="318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kumimoji="0"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FD5CCF-ACE0-4B12-8212-FE37F1CD3936}"/>
              </a:ext>
            </a:extLst>
          </p:cNvPr>
          <p:cNvSpPr txBox="1"/>
          <p:nvPr/>
        </p:nvSpPr>
        <p:spPr>
          <a:xfrm>
            <a:off x="4487197" y="5331640"/>
            <a:ext cx="1902705" cy="38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상세한 빈칸의 설명을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기입해 주시면 되겠습니다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A777C-917B-4C53-B6FE-A635AC874ECB}"/>
              </a:ext>
            </a:extLst>
          </p:cNvPr>
          <p:cNvSpPr txBox="1"/>
          <p:nvPr/>
        </p:nvSpPr>
        <p:spPr>
          <a:xfrm>
            <a:off x="7025852" y="5331640"/>
            <a:ext cx="1902705" cy="38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상세한 빈칸의 설명을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기입해 주시면 되겠습니다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68-1341-4C34-936D-1B92856A20A6}"/>
              </a:ext>
            </a:extLst>
          </p:cNvPr>
          <p:cNvSpPr txBox="1"/>
          <p:nvPr/>
        </p:nvSpPr>
        <p:spPr>
          <a:xfrm>
            <a:off x="9601031" y="5331640"/>
            <a:ext cx="1902705" cy="3862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여기에 상세한 빈칸의 설명을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기입해 주시면 되겠습니다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D2197D5-0D3E-4218-A03F-F46F1615BAB0}"/>
              </a:ext>
            </a:extLst>
          </p:cNvPr>
          <p:cNvCxnSpPr/>
          <p:nvPr/>
        </p:nvCxnSpPr>
        <p:spPr>
          <a:xfrm>
            <a:off x="2712296" y="5080591"/>
            <a:ext cx="350197" cy="0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7775AB0-4259-42FA-B627-0BB022B0E26E}"/>
              </a:ext>
            </a:extLst>
          </p:cNvPr>
          <p:cNvCxnSpPr/>
          <p:nvPr/>
        </p:nvCxnSpPr>
        <p:spPr>
          <a:xfrm>
            <a:off x="5279892" y="5080591"/>
            <a:ext cx="350197" cy="0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1912927-FA15-4A47-9C74-D8F4129CBFA0}"/>
              </a:ext>
            </a:extLst>
          </p:cNvPr>
          <p:cNvCxnSpPr/>
          <p:nvPr/>
        </p:nvCxnSpPr>
        <p:spPr>
          <a:xfrm>
            <a:off x="7814606" y="5080591"/>
            <a:ext cx="350197" cy="0"/>
          </a:xfrm>
          <a:prstGeom prst="line">
            <a:avLst/>
          </a:prstGeom>
          <a:ln w="38100" cap="rnd">
            <a:solidFill>
              <a:srgbClr val="30405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6710AB-64EA-466F-9E93-988273CE2907}"/>
              </a:ext>
            </a:extLst>
          </p:cNvPr>
          <p:cNvCxnSpPr/>
          <p:nvPr/>
        </p:nvCxnSpPr>
        <p:spPr>
          <a:xfrm>
            <a:off x="10365763" y="5080591"/>
            <a:ext cx="350197" cy="0"/>
          </a:xfrm>
          <a:prstGeom prst="line">
            <a:avLst/>
          </a:prstGeom>
          <a:ln w="38100" cap="rnd">
            <a:solidFill>
              <a:srgbClr val="97A0A7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98515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FDB6B-D4F2-4782-B431-D0327E0F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918" y="1227848"/>
            <a:ext cx="4600829" cy="553966"/>
          </a:xfrm>
        </p:spPr>
        <p:txBody>
          <a:bodyPr/>
          <a:lstStyle/>
          <a:p>
            <a:r>
              <a:rPr lang="ko-KR" altLang="en-US" dirty="0"/>
              <a:t>내용을 입력해주세요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A5E4A71B-FD21-445F-969F-B96537A441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29539" y="7069931"/>
            <a:ext cx="580696" cy="226220"/>
          </a:xfrm>
        </p:spPr>
        <p:txBody>
          <a:bodyPr/>
          <a:lstStyle/>
          <a:p>
            <a:fld id="{A58B6A53-B14F-4F84-8CFF-282CDD96CCB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1807370" y="1648137"/>
            <a:ext cx="2874118" cy="369332"/>
            <a:chOff x="566738" y="1571937"/>
            <a:chExt cx="2874118" cy="369332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54223" y="1571937"/>
              <a:ext cx="2686633" cy="36933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소제목을 입력하세요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1550" y="219076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49BA371-CD01-496C-9E87-2B57B41C9729}"/>
              </a:ext>
            </a:extLst>
          </p:cNvPr>
          <p:cNvGrpSpPr/>
          <p:nvPr/>
        </p:nvGrpSpPr>
        <p:grpSpPr>
          <a:xfrm>
            <a:off x="2033490" y="2506394"/>
            <a:ext cx="9372796" cy="3475306"/>
            <a:chOff x="728011" y="2531794"/>
            <a:chExt cx="9235790" cy="34245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28144580-1412-4866-92C0-4937A215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689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F78545F-BB88-441E-9013-DF7BD04AE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185" y="4110873"/>
              <a:ext cx="138364" cy="233489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4050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08B20C8B-BA15-4232-B8D4-8F0E4E4FE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011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7A0A7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8903EB9C-C27F-4DBD-8074-7B8834DB4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470" y="2531794"/>
              <a:ext cx="3284413" cy="1463198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30405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0D84728-7175-4580-A877-9F4BFC010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7A0A7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081EB1E-CF86-4303-9A38-262C6B68C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646" y="2531794"/>
              <a:ext cx="3287873" cy="1463198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0405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9CBF0861-E54E-4C90-B3A9-B2464D9F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28" y="4479266"/>
              <a:ext cx="3287873" cy="147703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7A0A7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CBEF8E0C-719A-4053-AE36-BEFA9D33D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930" y="2531794"/>
              <a:ext cx="3284413" cy="1463198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0405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Oval 13">
              <a:extLst>
                <a:ext uri="{FF2B5EF4-FFF2-40B4-BE49-F238E27FC236}">
                  <a16:creationId xmlns:a16="http://schemas.microsoft.com/office/drawing/2014/main" id="{65A2FD72-2150-49AA-AD2D-146039274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556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3" name="Oval 14">
              <a:extLst>
                <a:ext uri="{FF2B5EF4-FFF2-40B4-BE49-F238E27FC236}">
                  <a16:creationId xmlns:a16="http://schemas.microsoft.com/office/drawing/2014/main" id="{9E786090-3CA8-407F-80C7-8D941BE38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649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4" name="Oval 15">
              <a:extLst>
                <a:ext uri="{FF2B5EF4-FFF2-40B4-BE49-F238E27FC236}">
                  <a16:creationId xmlns:a16="http://schemas.microsoft.com/office/drawing/2014/main" id="{CF562BCB-0554-4FDA-831A-265418511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7588" y="3076602"/>
              <a:ext cx="2360834" cy="23677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B5CFE639-7A98-4396-9115-AF577B086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95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6" name="Rectangle 17">
              <a:extLst>
                <a:ext uri="{FF2B5EF4-FFF2-40B4-BE49-F238E27FC236}">
                  <a16:creationId xmlns:a16="http://schemas.microsoft.com/office/drawing/2014/main" id="{70A98786-D11B-451D-A81C-2915CFA05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915" y="4057256"/>
              <a:ext cx="22830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7" name="Rectangle 18">
              <a:extLst>
                <a:ext uri="{FF2B5EF4-FFF2-40B4-BE49-F238E27FC236}">
                  <a16:creationId xmlns:a16="http://schemas.microsoft.com/office/drawing/2014/main" id="{7AB05026-68FC-4289-9648-16A4302B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2988" y="4057256"/>
              <a:ext cx="230031" cy="32862"/>
            </a:xfrm>
            <a:prstGeom prst="rect">
              <a:avLst/>
            </a:prstGeom>
            <a:solidFill>
              <a:srgbClr val="D4E0E6"/>
            </a:solidFill>
            <a:ln>
              <a:noFill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a typeface="나눔바른고딕" panose="020B0603020101020101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46EC78-7D9B-43D8-815F-23F32AEB8442}"/>
                </a:ext>
              </a:extLst>
            </p:cNvPr>
            <p:cNvSpPr txBox="1"/>
            <p:nvPr/>
          </p:nvSpPr>
          <p:spPr>
            <a:xfrm>
              <a:off x="1691066" y="4328194"/>
              <a:ext cx="1399817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F34F030-5D98-4AB0-A50E-D4A2816C206C}"/>
                </a:ext>
              </a:extLst>
            </p:cNvPr>
            <p:cNvSpPr txBox="1"/>
            <p:nvPr/>
          </p:nvSpPr>
          <p:spPr>
            <a:xfrm>
              <a:off x="4664158" y="4328194"/>
              <a:ext cx="1399817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CD75E6-2F6E-41B4-8766-35A744069C7D}"/>
                </a:ext>
              </a:extLst>
            </p:cNvPr>
            <p:cNvSpPr txBox="1"/>
            <p:nvPr/>
          </p:nvSpPr>
          <p:spPr>
            <a:xfrm>
              <a:off x="7628093" y="4328194"/>
              <a:ext cx="1399817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E5B16F1-18CC-4755-A9DB-2FC3B099A523}"/>
                </a:ext>
              </a:extLst>
            </p:cNvPr>
            <p:cNvSpPr txBox="1"/>
            <p:nvPr/>
          </p:nvSpPr>
          <p:spPr>
            <a:xfrm>
              <a:off x="2139662" y="3313119"/>
              <a:ext cx="502620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7C1608-F51B-4292-B620-55BDD46F5542}"/>
                </a:ext>
              </a:extLst>
            </p:cNvPr>
            <p:cNvSpPr txBox="1"/>
            <p:nvPr/>
          </p:nvSpPr>
          <p:spPr>
            <a:xfrm>
              <a:off x="5127763" y="3313119"/>
              <a:ext cx="472608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36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3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3B518D-C4BE-45E7-BFAB-05F3F2A985A7}"/>
                </a:ext>
              </a:extLst>
            </p:cNvPr>
            <p:cNvSpPr txBox="1"/>
            <p:nvPr/>
          </p:nvSpPr>
          <p:spPr>
            <a:xfrm>
              <a:off x="8091701" y="3313119"/>
              <a:ext cx="472608" cy="636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04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55229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DBA9FB-F402-864E-BECD-F7A46127A197}"/>
              </a:ext>
            </a:extLst>
          </p:cNvPr>
          <p:cNvGrpSpPr/>
          <p:nvPr/>
        </p:nvGrpSpPr>
        <p:grpSpPr>
          <a:xfrm>
            <a:off x="1051101" y="1399807"/>
            <a:ext cx="4807200" cy="923330"/>
            <a:chOff x="185119" y="1133106"/>
            <a:chExt cx="4807200" cy="923330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6E3D74BF-64F9-B07B-1A6C-99C131E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947" y="1415051"/>
              <a:ext cx="1622372" cy="435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21107-3EC3-716A-41DD-6B55A6264C27}"/>
                </a:ext>
              </a:extLst>
            </p:cNvPr>
            <p:cNvSpPr txBox="1"/>
            <p:nvPr/>
          </p:nvSpPr>
          <p:spPr>
            <a:xfrm>
              <a:off x="185119" y="1133106"/>
              <a:ext cx="285462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 </a:t>
              </a:r>
              <a:r>
                <a:rPr lang="en-US" altLang="ko-KR" sz="6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2548A6-5F44-0BC5-995C-5C281C421237}"/>
              </a:ext>
            </a:extLst>
          </p:cNvPr>
          <p:cNvSpPr txBox="1"/>
          <p:nvPr/>
        </p:nvSpPr>
        <p:spPr>
          <a:xfrm>
            <a:off x="1051101" y="2455393"/>
            <a:ext cx="312425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5106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FDB6B-D4F2-4782-B431-D0327E0F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099" y="643118"/>
            <a:ext cx="3124253" cy="553998"/>
          </a:xfr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151D46F-9B9F-440E-A0C2-E7B735E3C89F}"/>
              </a:ext>
            </a:extLst>
          </p:cNvPr>
          <p:cNvCxnSpPr>
            <a:cxnSpLocks/>
          </p:cNvCxnSpPr>
          <p:nvPr/>
        </p:nvCxnSpPr>
        <p:spPr>
          <a:xfrm>
            <a:off x="3955988" y="3399839"/>
            <a:ext cx="654517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085878-ADF5-46FB-A7D5-D7EFAF5C6AC6}"/>
              </a:ext>
            </a:extLst>
          </p:cNvPr>
          <p:cNvSpPr txBox="1"/>
          <p:nvPr/>
        </p:nvSpPr>
        <p:spPr>
          <a:xfrm>
            <a:off x="2122621" y="5150159"/>
            <a:ext cx="2833021" cy="1267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코로나가 잠잠해지며 여행객들이 점점 늘어나는 가운데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여행 플랜을 세우는 사이트에는 없는 새로운 정보를 제공하고 싶었습니다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A777C-917B-4C53-B6FE-A635AC874ECB}"/>
              </a:ext>
            </a:extLst>
          </p:cNvPr>
          <p:cNvSpPr txBox="1"/>
          <p:nvPr/>
        </p:nvSpPr>
        <p:spPr>
          <a:xfrm>
            <a:off x="2098096" y="5164951"/>
            <a:ext cx="2833021" cy="1008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작년 ‘이태원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참사＇사건으로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인해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‘유동인구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밀집도’에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관심이 높아짐에 따라 해당 정보를 제공할 수 있게 하려 하였습니다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D77768-1341-4C34-936D-1B92856A20A6}"/>
              </a:ext>
            </a:extLst>
          </p:cNvPr>
          <p:cNvSpPr txBox="1"/>
          <p:nvPr/>
        </p:nvSpPr>
        <p:spPr>
          <a:xfrm>
            <a:off x="8664696" y="5167857"/>
            <a:ext cx="2833021" cy="1525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서울시 주요지역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곳의 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예상되는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인구밀집도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endParaRPr lang="en-US" altLang="ko-KR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그에 따른 추가적인 정보를 제공하여 보다 쾌적한 여행 계획을 세우고 계획을 공유할 수 있는 사이트를 설계하였습니다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BBFC0FD-EB88-E23C-48BF-824E0129CFFF}"/>
              </a:ext>
            </a:extLst>
          </p:cNvPr>
          <p:cNvGrpSpPr/>
          <p:nvPr/>
        </p:nvGrpSpPr>
        <p:grpSpPr>
          <a:xfrm>
            <a:off x="2709260" y="2571796"/>
            <a:ext cx="1659744" cy="2226362"/>
            <a:chOff x="1508529" y="2571796"/>
            <a:chExt cx="1659744" cy="2226362"/>
          </a:xfrm>
        </p:grpSpPr>
        <p:sp>
          <p:nvSpPr>
            <p:cNvPr id="12" name="직사각형 10">
              <a:extLst>
                <a:ext uri="{FF2B5EF4-FFF2-40B4-BE49-F238E27FC236}">
                  <a16:creationId xmlns:a16="http://schemas.microsoft.com/office/drawing/2014/main" id="{56F12F81-1128-478D-88D4-037EC6EF5E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1508589" y="2571736"/>
              <a:ext cx="1659624" cy="165974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highlight>
                  <a:srgbClr val="FFFFFF"/>
                </a:highlight>
              </a:endParaRPr>
            </a:p>
          </p:txBody>
        </p:sp>
        <p:grpSp>
          <p:nvGrpSpPr>
            <p:cNvPr id="13" name="그룹 13">
              <a:extLst>
                <a:ext uri="{FF2B5EF4-FFF2-40B4-BE49-F238E27FC236}">
                  <a16:creationId xmlns:a16="http://schemas.microsoft.com/office/drawing/2014/main" id="{719B2E34-3277-4E13-A3F7-E7A4AC705F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38255" y="3146930"/>
              <a:ext cx="1151132" cy="833499"/>
              <a:chOff x="9434513" y="2497759"/>
              <a:chExt cx="1192212" cy="863729"/>
            </a:xfrm>
          </p:grpSpPr>
          <p:sp>
            <p:nvSpPr>
              <p:cNvPr id="33" name="Rectangle 304">
                <a:extLst>
                  <a:ext uri="{FF2B5EF4-FFF2-40B4-BE49-F238E27FC236}">
                    <a16:creationId xmlns:a16="http://schemas.microsoft.com/office/drawing/2014/main" id="{EB859405-FE8A-4C19-B79C-587B35A78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497759"/>
                <a:ext cx="1187450" cy="350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주제선정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Rectangle 304">
                <a:extLst>
                  <a:ext uri="{FF2B5EF4-FFF2-40B4-BE49-F238E27FC236}">
                    <a16:creationId xmlns:a16="http://schemas.microsoft.com/office/drawing/2014/main" id="{5E937123-A321-4436-AD67-44992A5A3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01</a:t>
                </a: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D2197D5-0D3E-4218-A03F-F46F1615BAB0}"/>
                </a:ext>
              </a:extLst>
            </p:cNvPr>
            <p:cNvCxnSpPr/>
            <p:nvPr/>
          </p:nvCxnSpPr>
          <p:spPr>
            <a:xfrm>
              <a:off x="2163301" y="4798158"/>
              <a:ext cx="350197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F972158-5040-173C-A359-33839F2B3DC3}"/>
              </a:ext>
            </a:extLst>
          </p:cNvPr>
          <p:cNvGrpSpPr/>
          <p:nvPr/>
        </p:nvGrpSpPr>
        <p:grpSpPr>
          <a:xfrm>
            <a:off x="2691483" y="2571796"/>
            <a:ext cx="1659744" cy="2226362"/>
            <a:chOff x="4511046" y="2571796"/>
            <a:chExt cx="1659744" cy="2226362"/>
          </a:xfrm>
        </p:grpSpPr>
        <p:sp>
          <p:nvSpPr>
            <p:cNvPr id="14" name="직사각형 43">
              <a:extLst>
                <a:ext uri="{FF2B5EF4-FFF2-40B4-BE49-F238E27FC236}">
                  <a16:creationId xmlns:a16="http://schemas.microsoft.com/office/drawing/2014/main" id="{7B660A3B-C24E-4350-B106-63BF759D49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511106" y="2571736"/>
              <a:ext cx="1659624" cy="1659744"/>
            </a:xfrm>
            <a:prstGeom prst="roundRect">
              <a:avLst/>
            </a:prstGeom>
            <a:solidFill>
              <a:srgbClr val="97A0A7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5" name="그룹 49">
              <a:extLst>
                <a:ext uri="{FF2B5EF4-FFF2-40B4-BE49-F238E27FC236}">
                  <a16:creationId xmlns:a16="http://schemas.microsoft.com/office/drawing/2014/main" id="{441CD9FB-6C2A-4DAD-8892-E0706F50B5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1755" y="3162318"/>
              <a:ext cx="1146534" cy="818117"/>
              <a:chOff x="9439275" y="2513700"/>
              <a:chExt cx="1187450" cy="847787"/>
            </a:xfrm>
          </p:grpSpPr>
          <p:sp>
            <p:nvSpPr>
              <p:cNvPr id="31" name="Rectangle 304">
                <a:extLst>
                  <a:ext uri="{FF2B5EF4-FFF2-40B4-BE49-F238E27FC236}">
                    <a16:creationId xmlns:a16="http://schemas.microsoft.com/office/drawing/2014/main" id="{9358AD07-D6C5-4E44-9DCC-689A8C644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2513700"/>
                <a:ext cx="1187450" cy="318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고려사항</a:t>
                </a:r>
                <a:endParaRPr kumimoji="0"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Rectangle 304">
                <a:extLst>
                  <a:ext uri="{FF2B5EF4-FFF2-40B4-BE49-F238E27FC236}">
                    <a16:creationId xmlns:a16="http://schemas.microsoft.com/office/drawing/2014/main" id="{2475240D-0C90-4536-B4FB-2034212D6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7775AB0-4259-42FA-B627-0BB022B0E26E}"/>
                </a:ext>
              </a:extLst>
            </p:cNvPr>
            <p:cNvCxnSpPr/>
            <p:nvPr/>
          </p:nvCxnSpPr>
          <p:spPr>
            <a:xfrm>
              <a:off x="5182259" y="4798158"/>
              <a:ext cx="350197" cy="0"/>
            </a:xfrm>
            <a:prstGeom prst="line">
              <a:avLst/>
            </a:prstGeom>
            <a:ln w="38100" cap="rnd">
              <a:solidFill>
                <a:srgbClr val="97A0A7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99167AF-5C7D-F749-C672-813F4F6FCB84}"/>
              </a:ext>
            </a:extLst>
          </p:cNvPr>
          <p:cNvGrpSpPr/>
          <p:nvPr/>
        </p:nvGrpSpPr>
        <p:grpSpPr>
          <a:xfrm>
            <a:off x="9350601" y="2571796"/>
            <a:ext cx="1659744" cy="2226362"/>
            <a:chOff x="7631368" y="2571796"/>
            <a:chExt cx="1659744" cy="2226362"/>
          </a:xfrm>
        </p:grpSpPr>
        <p:sp>
          <p:nvSpPr>
            <p:cNvPr id="16" name="직사각형 44">
              <a:extLst>
                <a:ext uri="{FF2B5EF4-FFF2-40B4-BE49-F238E27FC236}">
                  <a16:creationId xmlns:a16="http://schemas.microsoft.com/office/drawing/2014/main" id="{D8F03636-2820-4382-88AC-9EE6039A79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631428" y="2571736"/>
              <a:ext cx="1659624" cy="1659744"/>
            </a:xfrm>
            <a:prstGeom prst="roundRect">
              <a:avLst/>
            </a:prstGeom>
            <a:solidFill>
              <a:srgbClr val="304050"/>
            </a:solidFill>
            <a:ln>
              <a:noFill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endParaRPr lang="ko-KR" altLang="en-US" sz="16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7" name="그룹 52">
              <a:extLst>
                <a:ext uri="{FF2B5EF4-FFF2-40B4-BE49-F238E27FC236}">
                  <a16:creationId xmlns:a16="http://schemas.microsoft.com/office/drawing/2014/main" id="{935F9B04-C955-49AA-9797-FA767000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75471" y="3111129"/>
              <a:ext cx="1151132" cy="869307"/>
              <a:chOff x="9434513" y="2460654"/>
              <a:chExt cx="1192212" cy="900833"/>
            </a:xfrm>
          </p:grpSpPr>
          <p:sp>
            <p:nvSpPr>
              <p:cNvPr id="29" name="Rectangle 304">
                <a:extLst>
                  <a:ext uri="{FF2B5EF4-FFF2-40B4-BE49-F238E27FC236}">
                    <a16:creationId xmlns:a16="http://schemas.microsoft.com/office/drawing/2014/main" id="{29A2E476-4CF2-4A2C-829A-F9E22CFAA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4513" y="2460654"/>
                <a:ext cx="1187450" cy="35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ko-KR" altLang="en-US" sz="1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</a:t>
                </a:r>
                <a:endParaRPr kumimoji="0" lang="en-US" altLang="ko-KR" sz="1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Rectangle 304">
                <a:extLst>
                  <a:ext uri="{FF2B5EF4-FFF2-40B4-BE49-F238E27FC236}">
                    <a16:creationId xmlns:a16="http://schemas.microsoft.com/office/drawing/2014/main" id="{4A461F09-F30D-45BA-A15C-A72694CFD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9275" y="3042548"/>
                <a:ext cx="1187450" cy="318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kumimoji="0" lang="en-US" altLang="ko-KR" sz="1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03</a:t>
                </a:r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1912927-FA15-4A47-9C74-D8F4129CBFA0}"/>
                </a:ext>
              </a:extLst>
            </p:cNvPr>
            <p:cNvCxnSpPr/>
            <p:nvPr/>
          </p:nvCxnSpPr>
          <p:spPr>
            <a:xfrm>
              <a:off x="8286140" y="4798158"/>
              <a:ext cx="350197" cy="0"/>
            </a:xfrm>
            <a:prstGeom prst="line">
              <a:avLst/>
            </a:prstGeom>
            <a:ln w="38100" cap="rnd">
              <a:solidFill>
                <a:srgbClr val="304050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6410CE0-C49F-6A64-9E79-186F7E07B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99" y="1645157"/>
            <a:ext cx="5328540" cy="554930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B7FD595-BABE-954B-F8FC-79073D190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61" y="1645155"/>
            <a:ext cx="5328540" cy="55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4515E-6 4.9979E-6 L 0.24911 4.9979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6997E-7 -2.51995E-7 L 0.25006 -2.51995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1" grpId="3"/>
      <p:bldP spid="21" grpId="0"/>
      <p:bldP spid="21" grpId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DBA9FB-F402-864E-BECD-F7A46127A197}"/>
              </a:ext>
            </a:extLst>
          </p:cNvPr>
          <p:cNvGrpSpPr/>
          <p:nvPr/>
        </p:nvGrpSpPr>
        <p:grpSpPr>
          <a:xfrm>
            <a:off x="1051101" y="1399807"/>
            <a:ext cx="4807200" cy="923330"/>
            <a:chOff x="185119" y="1133106"/>
            <a:chExt cx="4807200" cy="923330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6E3D74BF-64F9-B07B-1A6C-99C131E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947" y="1415051"/>
              <a:ext cx="1622372" cy="435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21107-3EC3-716A-41DD-6B55A6264C27}"/>
                </a:ext>
              </a:extLst>
            </p:cNvPr>
            <p:cNvSpPr txBox="1"/>
            <p:nvPr/>
          </p:nvSpPr>
          <p:spPr>
            <a:xfrm>
              <a:off x="185119" y="1133106"/>
              <a:ext cx="285462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 </a:t>
              </a:r>
              <a:r>
                <a:rPr lang="en-US" altLang="ko-KR" sz="6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2548A6-5F44-0BC5-995C-5C281C421237}"/>
              </a:ext>
            </a:extLst>
          </p:cNvPr>
          <p:cNvSpPr txBox="1"/>
          <p:nvPr/>
        </p:nvSpPr>
        <p:spPr>
          <a:xfrm>
            <a:off x="1051101" y="2455393"/>
            <a:ext cx="492923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129508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-2258124" y="1723550"/>
            <a:ext cx="1699645" cy="451548"/>
            <a:chOff x="566738" y="1601028"/>
            <a:chExt cx="1131182" cy="285750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37743" y="1627042"/>
              <a:ext cx="960177" cy="23372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마이페이지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3201" y="206250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3BBEAA5-8FE1-3DE4-2C5A-F86065102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3820"/>
              </p:ext>
            </p:extLst>
          </p:nvPr>
        </p:nvGraphicFramePr>
        <p:xfrm>
          <a:off x="1234943" y="1806448"/>
          <a:ext cx="10969898" cy="5130552"/>
        </p:xfrm>
        <a:graphic>
          <a:graphicData uri="http://schemas.openxmlformats.org/drawingml/2006/table">
            <a:tbl>
              <a:tblPr/>
              <a:tblGrid>
                <a:gridCol w="2066522">
                  <a:extLst>
                    <a:ext uri="{9D8B030D-6E8A-4147-A177-3AD203B41FA5}">
                      <a16:colId xmlns:a16="http://schemas.microsoft.com/office/drawing/2014/main" val="156777364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57132680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2246021423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3318816278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145567210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3512458062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3874031320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1061443678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4191876216"/>
                    </a:ext>
                  </a:extLst>
                </a:gridCol>
                <a:gridCol w="989264">
                  <a:extLst>
                    <a:ext uri="{9D8B030D-6E8A-4147-A177-3AD203B41FA5}">
                      <a16:colId xmlns:a16="http://schemas.microsoft.com/office/drawing/2014/main" val="1754092070"/>
                    </a:ext>
                  </a:extLst>
                </a:gridCol>
              </a:tblGrid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300021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준비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DDEBF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DDEBF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669631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UI/UX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디자인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DDEBF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DDEBF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63289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지도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인구밀집도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API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DDEBF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DDEBF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54838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회원가입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소셜로그인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DDEBF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DDEBF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DDEBF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921756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86209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게시판구현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06257"/>
                  </a:ext>
                </a:extLst>
              </a:tr>
              <a:tr h="468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일정만들기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페이지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81471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68544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marL="0" marR="0" lvl="0" indent="0" algn="ctr" defTabSz="100794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머신러닝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FFC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77786"/>
                  </a:ext>
                </a:extLst>
              </a:tr>
              <a:tr h="466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테스트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발표준비</a:t>
                      </a: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750" marR="10750" marT="10750" marB="0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C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3202" marR="103202" marT="51601" marB="51601" anchor="ctr">
                    <a:lnL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A0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4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365096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668E5ADC-ED83-BD96-8230-C351CA9BBEC8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312425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10881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0A94B9E-FED1-4D78-B008-61C906E99505}"/>
              </a:ext>
            </a:extLst>
          </p:cNvPr>
          <p:cNvGrpSpPr/>
          <p:nvPr/>
        </p:nvGrpSpPr>
        <p:grpSpPr>
          <a:xfrm>
            <a:off x="-2318649" y="2356898"/>
            <a:ext cx="1699645" cy="451548"/>
            <a:chOff x="566738" y="1601028"/>
            <a:chExt cx="1131182" cy="285750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98C73533-7F89-4DA0-9FF6-B7E46873ED9B}"/>
                </a:ext>
              </a:extLst>
            </p:cNvPr>
            <p:cNvSpPr txBox="1">
              <a:spLocks/>
            </p:cNvSpPr>
            <p:nvPr/>
          </p:nvSpPr>
          <p:spPr>
            <a:xfrm>
              <a:off x="737743" y="1627042"/>
              <a:ext cx="960177" cy="23372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ko-KR" altLang="en-US" sz="2400" spc="-150" dirty="0">
                  <a:solidFill>
                    <a:srgbClr val="30405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마이페이지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52E3DE-2903-49DF-8FC6-B5C6E796F7FD}"/>
                </a:ext>
              </a:extLst>
            </p:cNvPr>
            <p:cNvSpPr/>
            <p:nvPr/>
          </p:nvSpPr>
          <p:spPr>
            <a:xfrm>
              <a:off x="566738" y="1601028"/>
              <a:ext cx="80962" cy="285750"/>
            </a:xfrm>
            <a:prstGeom prst="rect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33F141-F573-4DB9-B1C7-2351695B741F}"/>
              </a:ext>
            </a:extLst>
          </p:cNvPr>
          <p:cNvGrpSpPr/>
          <p:nvPr/>
        </p:nvGrpSpPr>
        <p:grpSpPr>
          <a:xfrm>
            <a:off x="-973201" y="206250"/>
            <a:ext cx="553998" cy="2297073"/>
            <a:chOff x="-971550" y="219075"/>
            <a:chExt cx="553998" cy="2297073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2167C9A-8B94-4FD2-8FAE-B983750E8AA4}"/>
                </a:ext>
              </a:extLst>
            </p:cNvPr>
            <p:cNvSpPr/>
            <p:nvPr/>
          </p:nvSpPr>
          <p:spPr>
            <a:xfrm>
              <a:off x="-971550" y="219075"/>
              <a:ext cx="553998" cy="553998"/>
            </a:xfrm>
            <a:prstGeom prst="ellipse">
              <a:avLst/>
            </a:prstGeom>
            <a:solidFill>
              <a:srgbClr val="304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A59BDB4-0814-4054-BBA9-7243E1B6CC89}"/>
                </a:ext>
              </a:extLst>
            </p:cNvPr>
            <p:cNvSpPr/>
            <p:nvPr/>
          </p:nvSpPr>
          <p:spPr>
            <a:xfrm>
              <a:off x="-971550" y="1019175"/>
              <a:ext cx="553998" cy="553998"/>
            </a:xfrm>
            <a:prstGeom prst="ellipse">
              <a:avLst/>
            </a:prstGeom>
            <a:solidFill>
              <a:srgbClr val="97A0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7B36971-FE5C-4D15-9F3F-C4AD3EA39EF7}"/>
                </a:ext>
              </a:extLst>
            </p:cNvPr>
            <p:cNvSpPr/>
            <p:nvPr/>
          </p:nvSpPr>
          <p:spPr>
            <a:xfrm>
              <a:off x="-971550" y="1962150"/>
              <a:ext cx="553998" cy="553998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5A70668-9631-077E-D5D3-E7D12EABE518}"/>
              </a:ext>
            </a:extLst>
          </p:cNvPr>
          <p:cNvSpPr/>
          <p:nvPr/>
        </p:nvSpPr>
        <p:spPr>
          <a:xfrm>
            <a:off x="8096705" y="2172084"/>
            <a:ext cx="1822911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5C4F1B-07B3-71E9-088B-62D6A8F7D19D}"/>
              </a:ext>
            </a:extLst>
          </p:cNvPr>
          <p:cNvSpPr txBox="1"/>
          <p:nvPr/>
        </p:nvSpPr>
        <p:spPr>
          <a:xfrm>
            <a:off x="8398565" y="4025600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이민우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615F7E-1428-E77D-DE6B-DBEDCDE73AFA}"/>
              </a:ext>
            </a:extLst>
          </p:cNvPr>
          <p:cNvSpPr txBox="1"/>
          <p:nvPr/>
        </p:nvSpPr>
        <p:spPr>
          <a:xfrm>
            <a:off x="8069884" y="5178867"/>
            <a:ext cx="1872437" cy="8586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3943C82-5114-4488-7763-98A9F35681F8}"/>
              </a:ext>
            </a:extLst>
          </p:cNvPr>
          <p:cNvSpPr/>
          <p:nvPr/>
        </p:nvSpPr>
        <p:spPr>
          <a:xfrm>
            <a:off x="10309213" y="2133990"/>
            <a:ext cx="1822911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BE302-B474-70C6-99FC-7F91825D25DC}"/>
              </a:ext>
            </a:extLst>
          </p:cNvPr>
          <p:cNvSpPr txBox="1"/>
          <p:nvPr/>
        </p:nvSpPr>
        <p:spPr>
          <a:xfrm>
            <a:off x="10612510" y="3987506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최민지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F88B3-1BB2-97CA-4ED1-6F6C6AAB0A43}"/>
              </a:ext>
            </a:extLst>
          </p:cNvPr>
          <p:cNvSpPr txBox="1"/>
          <p:nvPr/>
        </p:nvSpPr>
        <p:spPr>
          <a:xfrm>
            <a:off x="10309213" y="5178867"/>
            <a:ext cx="1872437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16F42EA-2AF4-D291-06D0-EC33F5AF5546}"/>
              </a:ext>
            </a:extLst>
          </p:cNvPr>
          <p:cNvSpPr/>
          <p:nvPr/>
        </p:nvSpPr>
        <p:spPr>
          <a:xfrm>
            <a:off x="3618093" y="2172084"/>
            <a:ext cx="1822911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8FE813-F5B4-8080-3844-0449AC9D9197}"/>
              </a:ext>
            </a:extLst>
          </p:cNvPr>
          <p:cNvSpPr txBox="1"/>
          <p:nvPr/>
        </p:nvSpPr>
        <p:spPr>
          <a:xfrm>
            <a:off x="3903974" y="402560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최동욱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18C0F-3432-6586-A8F8-509CA4885BD7}"/>
              </a:ext>
            </a:extLst>
          </p:cNvPr>
          <p:cNvSpPr txBox="1"/>
          <p:nvPr/>
        </p:nvSpPr>
        <p:spPr>
          <a:xfrm>
            <a:off x="3591228" y="5178867"/>
            <a:ext cx="1872437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ML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FBF7081-6AE9-A265-B10E-159DB17C12B9}"/>
              </a:ext>
            </a:extLst>
          </p:cNvPr>
          <p:cNvSpPr/>
          <p:nvPr/>
        </p:nvSpPr>
        <p:spPr>
          <a:xfrm>
            <a:off x="5855319" y="2172084"/>
            <a:ext cx="1822911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3EFE32-DF49-75C6-DFEB-6B8FAC634187}"/>
              </a:ext>
            </a:extLst>
          </p:cNvPr>
          <p:cNvSpPr txBox="1"/>
          <p:nvPr/>
        </p:nvSpPr>
        <p:spPr>
          <a:xfrm>
            <a:off x="6119429" y="4025600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송영훈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43C44A-EBC8-4203-9BA7-D8D923898F59}"/>
              </a:ext>
            </a:extLst>
          </p:cNvPr>
          <p:cNvSpPr txBox="1"/>
          <p:nvPr/>
        </p:nvSpPr>
        <p:spPr>
          <a:xfrm>
            <a:off x="5830556" y="5178867"/>
            <a:ext cx="1872437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ML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3E7D1F0-6967-F926-68B4-9A542BC71AFD}"/>
              </a:ext>
            </a:extLst>
          </p:cNvPr>
          <p:cNvSpPr/>
          <p:nvPr/>
        </p:nvSpPr>
        <p:spPr>
          <a:xfrm>
            <a:off x="1369508" y="2172086"/>
            <a:ext cx="1822911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7089C8-295A-9188-1648-C2719932C677}"/>
              </a:ext>
            </a:extLst>
          </p:cNvPr>
          <p:cNvSpPr txBox="1"/>
          <p:nvPr/>
        </p:nvSpPr>
        <p:spPr>
          <a:xfrm>
            <a:off x="1672805" y="402560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안홍갑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CB3D8-A0F3-8AE6-2239-A4C427ED50F9}"/>
              </a:ext>
            </a:extLst>
          </p:cNvPr>
          <p:cNvSpPr txBox="1"/>
          <p:nvPr/>
        </p:nvSpPr>
        <p:spPr>
          <a:xfrm>
            <a:off x="1351900" y="4765518"/>
            <a:ext cx="1872437" cy="16896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ML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E0CEC21-5814-B1D6-2E33-7038AA686C22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2136803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역할 분담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B199B6-6267-9AF1-4D0D-8ACFB742FA5E}"/>
              </a:ext>
            </a:extLst>
          </p:cNvPr>
          <p:cNvSpPr/>
          <p:nvPr/>
        </p:nvSpPr>
        <p:spPr>
          <a:xfrm>
            <a:off x="1240227" y="4487264"/>
            <a:ext cx="11005345" cy="181393"/>
          </a:xfrm>
          <a:prstGeom prst="rect">
            <a:avLst/>
          </a:prstGeom>
          <a:solidFill>
            <a:srgbClr val="3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F4B5D0FC-2BDF-FA67-4314-C636A9915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79" y="2271541"/>
            <a:ext cx="1492168" cy="1774470"/>
          </a:xfrm>
          <a:prstGeom prst="rect">
            <a:avLst/>
          </a:prstGeom>
        </p:spPr>
      </p:pic>
      <p:pic>
        <p:nvPicPr>
          <p:cNvPr id="41" name="그림 40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03774E51-DBA1-7624-147F-50BF95EE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14" y="2225904"/>
            <a:ext cx="1474035" cy="1807685"/>
          </a:xfrm>
          <a:prstGeom prst="rect">
            <a:avLst/>
          </a:prstGeom>
        </p:spPr>
      </p:pic>
      <p:pic>
        <p:nvPicPr>
          <p:cNvPr id="44" name="그림 43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1ADEFF2-F1E5-F9C2-25F3-DFF7C0BCC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5" y="2242110"/>
            <a:ext cx="1424320" cy="1802112"/>
          </a:xfrm>
          <a:prstGeom prst="rect">
            <a:avLst/>
          </a:prstGeom>
        </p:spPr>
      </p:pic>
      <p:pic>
        <p:nvPicPr>
          <p:cNvPr id="46" name="그림 4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759E682-655F-15F7-75C6-2BD2FA21B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011" y="2275562"/>
            <a:ext cx="1485314" cy="1681572"/>
          </a:xfrm>
          <a:prstGeom prst="rect">
            <a:avLst/>
          </a:prstGeom>
        </p:spPr>
      </p:pic>
      <p:pic>
        <p:nvPicPr>
          <p:cNvPr id="48" name="그림 47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389ADD90-A7B8-DB07-ECDA-291AA687F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27" y="2244279"/>
            <a:ext cx="1453094" cy="17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DBA9FB-F402-864E-BECD-F7A46127A197}"/>
              </a:ext>
            </a:extLst>
          </p:cNvPr>
          <p:cNvGrpSpPr/>
          <p:nvPr/>
        </p:nvGrpSpPr>
        <p:grpSpPr>
          <a:xfrm>
            <a:off x="1051101" y="1399807"/>
            <a:ext cx="4807200" cy="923330"/>
            <a:chOff x="185119" y="1133106"/>
            <a:chExt cx="4807200" cy="923330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6E3D74BF-64F9-B07B-1A6C-99C131E3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9947" y="1415051"/>
              <a:ext cx="1622372" cy="4356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A21107-3EC3-716A-41DD-6B55A6264C27}"/>
                </a:ext>
              </a:extLst>
            </p:cNvPr>
            <p:cNvSpPr txBox="1"/>
            <p:nvPr/>
          </p:nvSpPr>
          <p:spPr>
            <a:xfrm>
              <a:off x="185119" y="1133106"/>
              <a:ext cx="285462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 </a:t>
              </a:r>
              <a:r>
                <a:rPr lang="en-US" altLang="ko-KR" sz="6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969FA6"/>
                  </a:solidFill>
                  <a:latin typeface="나눔스퀘어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69FA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2548A6-5F44-0BC5-995C-5C281C421237}"/>
              </a:ext>
            </a:extLst>
          </p:cNvPr>
          <p:cNvSpPr txBox="1"/>
          <p:nvPr/>
        </p:nvSpPr>
        <p:spPr>
          <a:xfrm>
            <a:off x="1051101" y="2455393"/>
            <a:ext cx="6078587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18336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9ADA1C00-A4B5-85BF-FDFB-5C6C5DE9D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135" y="2374656"/>
            <a:ext cx="999556" cy="79510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799FB42-9BC6-F157-B7D6-1001D1716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84" y="5891342"/>
            <a:ext cx="811461" cy="81146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C408B36-F09C-F979-DAEA-5EAC24A30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9" y="5967386"/>
            <a:ext cx="509599" cy="719553"/>
          </a:xfrm>
          <a:prstGeom prst="rect">
            <a:avLst/>
          </a:prstGeom>
        </p:spPr>
      </p:pic>
      <p:pic>
        <p:nvPicPr>
          <p:cNvPr id="54" name="그림 53" descr="텍스트, 표지판, 액자이(가) 표시된 사진&#10;&#10;자동 생성된 설명">
            <a:extLst>
              <a:ext uri="{FF2B5EF4-FFF2-40B4-BE49-F238E27FC236}">
                <a16:creationId xmlns:a16="http://schemas.microsoft.com/office/drawing/2014/main" id="{45CD1629-D304-36CC-191A-B0B409A5E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34" y="5886382"/>
            <a:ext cx="717763" cy="84775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4017BE3-D48A-74A3-A466-20A8A4202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62" y="4132379"/>
            <a:ext cx="1673618" cy="83680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C9DDF2-1517-5140-ECF2-068265FCF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21" y="5843154"/>
            <a:ext cx="1560586" cy="70226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6BC2C32-6641-7975-0903-659F16980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14" y="5098447"/>
            <a:ext cx="862381" cy="86238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47611F9-8FD4-14F5-ACD6-A5B0A9A668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87" y="4576556"/>
            <a:ext cx="1467502" cy="70451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8672B98-00CC-40C0-B287-E0C60D7A3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19" y="4583561"/>
            <a:ext cx="1756572" cy="71017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405A3CF-738C-8E19-5671-518298D4D9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25" y="4791786"/>
            <a:ext cx="719331" cy="804241"/>
          </a:xfrm>
          <a:prstGeom prst="rect">
            <a:avLst/>
          </a:prstGeom>
        </p:spPr>
      </p:pic>
      <p:pic>
        <p:nvPicPr>
          <p:cNvPr id="86" name="그림 8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4D2779A-E545-1094-3F6D-57B96C08D4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5" b="21726"/>
          <a:stretch/>
        </p:blipFill>
        <p:spPr>
          <a:xfrm>
            <a:off x="8694163" y="2309130"/>
            <a:ext cx="1716360" cy="95102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B297126-DC57-D9B3-E534-E188DFD910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91" y="3391211"/>
            <a:ext cx="1068611" cy="1068611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B9027E7-D196-69D9-0117-B9BEBD52A5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86" y="2261166"/>
            <a:ext cx="1270965" cy="847309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DBAE455-AF0C-DA04-9F18-340CF8A520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95" y="2456887"/>
            <a:ext cx="1087208" cy="484025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96E973A-5F2F-D48A-2DEB-FA308C1C97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86" y="4352091"/>
            <a:ext cx="1371327" cy="617097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BCFAFA4-CE56-C660-79FB-4E5992014F2C}"/>
              </a:ext>
            </a:extLst>
          </p:cNvPr>
          <p:cNvSpPr/>
          <p:nvPr/>
        </p:nvSpPr>
        <p:spPr>
          <a:xfrm>
            <a:off x="607612" y="1895170"/>
            <a:ext cx="3563116" cy="1937867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57C6EFC-B58A-110A-A9E6-03FAAD57386C}"/>
              </a:ext>
            </a:extLst>
          </p:cNvPr>
          <p:cNvGrpSpPr/>
          <p:nvPr/>
        </p:nvGrpSpPr>
        <p:grpSpPr>
          <a:xfrm>
            <a:off x="958597" y="1681235"/>
            <a:ext cx="2352675" cy="468000"/>
            <a:chOff x="971550" y="1613746"/>
            <a:chExt cx="2352675" cy="468000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2C9908E-8EE2-80DC-40B8-48635FF265C5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101B805-AC68-7B5B-B1EF-B2C5F96FAC05}"/>
                </a:ext>
              </a:extLst>
            </p:cNvPr>
            <p:cNvSpPr txBox="1"/>
            <p:nvPr/>
          </p:nvSpPr>
          <p:spPr>
            <a:xfrm>
              <a:off x="987349" y="1613746"/>
              <a:ext cx="2324653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개발환경 및 버전관리</a:t>
              </a:r>
            </a:p>
          </p:txBody>
        </p:sp>
      </p:grp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188E344A-476B-2CD3-1B26-2593CFE2D627}"/>
              </a:ext>
            </a:extLst>
          </p:cNvPr>
          <p:cNvSpPr/>
          <p:nvPr/>
        </p:nvSpPr>
        <p:spPr>
          <a:xfrm>
            <a:off x="607612" y="4411115"/>
            <a:ext cx="3540261" cy="2505442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F869670-3CC4-0F96-D68E-A6C0634B8661}"/>
              </a:ext>
            </a:extLst>
          </p:cNvPr>
          <p:cNvGrpSpPr/>
          <p:nvPr/>
        </p:nvGrpSpPr>
        <p:grpSpPr>
          <a:xfrm>
            <a:off x="1072895" y="4216231"/>
            <a:ext cx="1101666" cy="468000"/>
            <a:chOff x="971550" y="1613746"/>
            <a:chExt cx="2352675" cy="4680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25BEDB0-EE6F-AF9B-417B-006C84CEA423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1C7F16-FD0F-71A5-D7D8-D5D436EFFC1D}"/>
                </a:ext>
              </a:extLst>
            </p:cNvPr>
            <p:cNvSpPr txBox="1"/>
            <p:nvPr/>
          </p:nvSpPr>
          <p:spPr>
            <a:xfrm>
              <a:off x="1000237" y="1613746"/>
              <a:ext cx="2296862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개발언어</a:t>
              </a:r>
            </a:p>
          </p:txBody>
        </p:sp>
      </p:grp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1FEB1FA-754B-234E-7938-C99DFDCF71F0}"/>
              </a:ext>
            </a:extLst>
          </p:cNvPr>
          <p:cNvSpPr/>
          <p:nvPr/>
        </p:nvSpPr>
        <p:spPr>
          <a:xfrm>
            <a:off x="8255545" y="1767411"/>
            <a:ext cx="4923426" cy="5096869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31757F20-2438-4EB0-AA41-DD35A4B32F78}"/>
              </a:ext>
            </a:extLst>
          </p:cNvPr>
          <p:cNvSpPr/>
          <p:nvPr/>
        </p:nvSpPr>
        <p:spPr>
          <a:xfrm>
            <a:off x="4397804" y="3937146"/>
            <a:ext cx="3592940" cy="2997054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31A79F6-F4A8-3433-F17E-C0157C26A403}"/>
              </a:ext>
            </a:extLst>
          </p:cNvPr>
          <p:cNvGrpSpPr/>
          <p:nvPr/>
        </p:nvGrpSpPr>
        <p:grpSpPr>
          <a:xfrm>
            <a:off x="4888487" y="3699400"/>
            <a:ext cx="1310308" cy="548120"/>
            <a:chOff x="971550" y="1570883"/>
            <a:chExt cx="2352675" cy="54812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86CA508-BECA-11A7-E945-B484DD3756AB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ECDEA3-B974-DE4F-DC6F-B5DADC386EA1}"/>
                </a:ext>
              </a:extLst>
            </p:cNvPr>
            <p:cNvSpPr txBox="1"/>
            <p:nvPr/>
          </p:nvSpPr>
          <p:spPr>
            <a:xfrm>
              <a:off x="990834" y="1570883"/>
              <a:ext cx="2311197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지원도구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7A5A6A9A-6AF7-184F-6B38-DE48E39A8249}"/>
              </a:ext>
            </a:extLst>
          </p:cNvPr>
          <p:cNvGrpSpPr/>
          <p:nvPr/>
        </p:nvGrpSpPr>
        <p:grpSpPr>
          <a:xfrm>
            <a:off x="9120369" y="1498142"/>
            <a:ext cx="2974059" cy="548120"/>
            <a:chOff x="971550" y="1570883"/>
            <a:chExt cx="2352675" cy="54812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BC63B47-383F-5343-E194-4E4DA874B0BE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8AF9B88-D43C-4F4A-38E0-82340E02E80B}"/>
                </a:ext>
              </a:extLst>
            </p:cNvPr>
            <p:cNvSpPr txBox="1"/>
            <p:nvPr/>
          </p:nvSpPr>
          <p:spPr>
            <a:xfrm>
              <a:off x="984314" y="1570883"/>
              <a:ext cx="2334213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라이브러리 및 프레임워크</a:t>
              </a:r>
            </a:p>
          </p:txBody>
        </p:sp>
      </p:grp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A5A6EA54-4A44-A1AA-823E-F6DAAFFBEDC6}"/>
              </a:ext>
            </a:extLst>
          </p:cNvPr>
          <p:cNvSpPr/>
          <p:nvPr/>
        </p:nvSpPr>
        <p:spPr>
          <a:xfrm>
            <a:off x="4527099" y="1903559"/>
            <a:ext cx="3448501" cy="1467662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2D720E7-7E7C-6850-0B27-1DCD6FB96AD3}"/>
              </a:ext>
            </a:extLst>
          </p:cNvPr>
          <p:cNvGrpSpPr/>
          <p:nvPr/>
        </p:nvGrpSpPr>
        <p:grpSpPr>
          <a:xfrm>
            <a:off x="4979683" y="1665812"/>
            <a:ext cx="1542899" cy="548120"/>
            <a:chOff x="971550" y="1570883"/>
            <a:chExt cx="2352675" cy="54812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99C1755-5ED2-FE74-6F50-AE14B47B7116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FC81FAB-3B25-386C-52FD-891D5C75A280}"/>
                </a:ext>
              </a:extLst>
            </p:cNvPr>
            <p:cNvSpPr txBox="1"/>
            <p:nvPr/>
          </p:nvSpPr>
          <p:spPr>
            <a:xfrm>
              <a:off x="994465" y="1570883"/>
              <a:ext cx="2311196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데이터베이스</a:t>
              </a: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519B2BE9-260B-C22B-33C0-424A5F9F16C2}"/>
              </a:ext>
            </a:extLst>
          </p:cNvPr>
          <p:cNvSpPr txBox="1">
            <a:spLocks/>
          </p:cNvSpPr>
          <p:nvPr/>
        </p:nvSpPr>
        <p:spPr>
          <a:xfrm>
            <a:off x="1114099" y="643118"/>
            <a:ext cx="1974900" cy="5539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l" defTabSz="45717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000" b="0" kern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ko-KR" altLang="en-US" dirty="0"/>
              <a:t>개발환경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B2077E-382A-F7D9-F1D9-4E175B6A8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83" y="-1329001"/>
            <a:ext cx="605220" cy="7327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DA15EC-3284-88C0-087D-D3546E4FAD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868" y="2327032"/>
            <a:ext cx="857877" cy="89640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34A8706-9FE0-1C5C-B394-EC3C0C41F5A7}"/>
              </a:ext>
            </a:extLst>
          </p:cNvPr>
          <p:cNvGrpSpPr/>
          <p:nvPr/>
        </p:nvGrpSpPr>
        <p:grpSpPr>
          <a:xfrm>
            <a:off x="6871949" y="2227380"/>
            <a:ext cx="1015021" cy="963542"/>
            <a:chOff x="7270671" y="1764897"/>
            <a:chExt cx="1015021" cy="96354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1EFAC65-8A3C-B106-55AA-61875C1C3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591" y="1764897"/>
              <a:ext cx="649183" cy="73271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51E03E-BD18-16C7-47D7-01CC7483260B}"/>
                </a:ext>
              </a:extLst>
            </p:cNvPr>
            <p:cNvSpPr txBox="1"/>
            <p:nvPr/>
          </p:nvSpPr>
          <p:spPr>
            <a:xfrm>
              <a:off x="7270671" y="2466829"/>
              <a:ext cx="10150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Amazon RDS</a:t>
              </a:r>
              <a:endParaRPr lang="ko-KR" altLang="en-US" sz="1100" dirty="0">
                <a:latin typeface="Yu Gothic UI Semibold" panose="020B0700000000000000" pitchFamily="34" charset="-128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98CD7A7-634C-ECC1-5F72-22EBDCBCF4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21" y="-1056695"/>
            <a:ext cx="605220" cy="7310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E47EB9-227A-66E5-2194-9078DB09BC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72" y="2194222"/>
            <a:ext cx="774214" cy="641762"/>
          </a:xfrm>
          <a:prstGeom prst="rect">
            <a:avLst/>
          </a:prstGeom>
        </p:spPr>
      </p:pic>
      <p:pic>
        <p:nvPicPr>
          <p:cNvPr id="16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05124FD-997E-58C9-118C-B46AA8A9A7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76" y="4822596"/>
            <a:ext cx="1281107" cy="6569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CA18AC-B8B5-0014-EF27-5A5D4E50E53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7" y="6308448"/>
            <a:ext cx="873195" cy="3684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2D56D9-2754-45D4-05AC-67F3255067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7" y="2277120"/>
            <a:ext cx="1607664" cy="2970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ADB69F-C5C1-C58F-9FDB-B22300741DD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87" y="2824102"/>
            <a:ext cx="1117650" cy="6965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2545F7-B7EA-09B6-ECBB-93C95824B6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26" y="5962486"/>
            <a:ext cx="1803588" cy="901794"/>
          </a:xfrm>
          <a:prstGeom prst="rect">
            <a:avLst/>
          </a:prstGeom>
        </p:spPr>
      </p:pic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630C5351-A328-3A04-1EC8-92F72A3F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21" y="5025384"/>
            <a:ext cx="969282" cy="11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2A48A51-CF68-59B4-3C87-A5193FC0258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784" y="3430469"/>
            <a:ext cx="1053325" cy="1057275"/>
          </a:xfrm>
          <a:prstGeom prst="rect">
            <a:avLst/>
          </a:prstGeom>
        </p:spPr>
      </p:pic>
      <p:pic>
        <p:nvPicPr>
          <p:cNvPr id="32" name="그림 3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7265427-187C-750E-0C14-6A45A3A5645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782" y="5979957"/>
            <a:ext cx="1700004" cy="562787"/>
          </a:xfrm>
          <a:prstGeom prst="rect">
            <a:avLst/>
          </a:prstGeom>
        </p:spPr>
      </p:pic>
      <p:pic>
        <p:nvPicPr>
          <p:cNvPr id="1028" name="Picture 4" descr="HeidiSQL - 다운로드">
            <a:extLst>
              <a:ext uri="{FF2B5EF4-FFF2-40B4-BE49-F238E27FC236}">
                <a16:creationId xmlns:a16="http://schemas.microsoft.com/office/drawing/2014/main" id="{895CC2D5-A8E2-536D-326A-E76D5FB0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45" y="3391211"/>
            <a:ext cx="1046861" cy="10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552E2C-DEE0-8D94-600F-18E3AB7B583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04"/>
          <a:stretch/>
        </p:blipFill>
        <p:spPr>
          <a:xfrm>
            <a:off x="9877216" y="5255772"/>
            <a:ext cx="1377348" cy="77228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722A93E-B2DA-ED96-4958-DDB4505764C0}"/>
              </a:ext>
            </a:extLst>
          </p:cNvPr>
          <p:cNvGrpSpPr/>
          <p:nvPr/>
        </p:nvGrpSpPr>
        <p:grpSpPr>
          <a:xfrm>
            <a:off x="2120039" y="2830646"/>
            <a:ext cx="939419" cy="1036879"/>
            <a:chOff x="3988696" y="105886"/>
            <a:chExt cx="971676" cy="10066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1408FB-8651-717D-40C9-32D5D04B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24" y="105886"/>
              <a:ext cx="605220" cy="7327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40AEE3-7ADB-3486-F7E7-2DF9378A1CA1}"/>
                </a:ext>
              </a:extLst>
            </p:cNvPr>
            <p:cNvSpPr txBox="1"/>
            <p:nvPr/>
          </p:nvSpPr>
          <p:spPr>
            <a:xfrm>
              <a:off x="3988696" y="835495"/>
              <a:ext cx="971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Amazon EC2</a:t>
              </a:r>
              <a:endParaRPr lang="ko-KR" altLang="en-US" sz="1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5D81B7-2C84-CD3E-E584-2249C65D410D}"/>
              </a:ext>
            </a:extLst>
          </p:cNvPr>
          <p:cNvGrpSpPr/>
          <p:nvPr/>
        </p:nvGrpSpPr>
        <p:grpSpPr>
          <a:xfrm>
            <a:off x="3134273" y="2922270"/>
            <a:ext cx="756873" cy="891587"/>
            <a:chOff x="6265649" y="378192"/>
            <a:chExt cx="888961" cy="96704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A766BF9-BDDB-2D5F-099E-0E438F1C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862" y="378192"/>
              <a:ext cx="605220" cy="7310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ADD1C8-2D05-D116-5BE2-7A64503AFC2B}"/>
                </a:ext>
              </a:extLst>
            </p:cNvPr>
            <p:cNvSpPr txBox="1"/>
            <p:nvPr/>
          </p:nvSpPr>
          <p:spPr>
            <a:xfrm>
              <a:off x="6265649" y="1068240"/>
              <a:ext cx="8889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Amazon S3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39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11356</TotalTime>
  <Words>2082</Words>
  <Application>Microsoft Office PowerPoint</Application>
  <PresentationFormat>사용자 지정</PresentationFormat>
  <Paragraphs>612</Paragraphs>
  <Slides>24</Slides>
  <Notes>20</Notes>
  <HiddenSlides>4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-apple-system</vt:lpstr>
      <vt:lpstr>HY견고딕</vt:lpstr>
      <vt:lpstr>KaTeX_Math</vt:lpstr>
      <vt:lpstr>Yu Gothic UI Semibold</vt:lpstr>
      <vt:lpstr>굴림</vt:lpstr>
      <vt:lpstr>나눔바른고딕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내용을 입력해주세요</vt:lpstr>
      <vt:lpstr>내용을 입력해주세요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zer539</dc:creator>
  <cp:lastModifiedBy>안홍갑</cp:lastModifiedBy>
  <cp:revision>210</cp:revision>
  <dcterms:created xsi:type="dcterms:W3CDTF">2019-12-13T00:44:17Z</dcterms:created>
  <dcterms:modified xsi:type="dcterms:W3CDTF">2023-02-23T02:23:02Z</dcterms:modified>
</cp:coreProperties>
</file>